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6"/>
  </p:notesMasterIdLst>
  <p:handoutMasterIdLst>
    <p:handoutMasterId r:id="rId17"/>
  </p:handoutMasterIdLst>
  <p:sldIdLst>
    <p:sldId id="256" r:id="rId3"/>
    <p:sldId id="257" r:id="rId4"/>
    <p:sldId id="258" r:id="rId5"/>
    <p:sldId id="26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i3Wx+O1WJGaMs/9+7kcEhfYnl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84A47D-F3C8-4A52-8E74-F1174CC3D19F}">
  <a:tblStyle styleId="{C384A47D-F3C8-4A52-8E74-F1174CC3D19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3960"/>
  </p:normalViewPr>
  <p:slideViewPr>
    <p:cSldViewPr snapToGrid="0" snapToObjects="1">
      <p:cViewPr varScale="1">
        <p:scale>
          <a:sx n="70" d="100"/>
          <a:sy n="70" d="100"/>
        </p:scale>
        <p:origin x="1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 Type="http://schemas.openxmlformats.org/officeDocument/2006/relationships/slideMaster" Target="slideMasters/slideMaster1.xml"/><Relationship Id="rId19" Type="http://customschemas.google.com/relationships/presentationmetadata" Target="metadata"/><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83DDAF-F282-3D4A-893C-C0A70B3C57B8}" type="datetimeFigureOut">
              <a:rPr lang="en-US" smtClean="0"/>
              <a:t>9/18/19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0B4F4-9A9E-9548-B893-C05FF346E77F}" type="slidenum">
              <a:rPr lang="en-US" smtClean="0"/>
              <a:t>‹#›</a:t>
            </a:fld>
            <a:endParaRPr lang="en-US"/>
          </a:p>
        </p:txBody>
      </p:sp>
    </p:spTree>
    <p:extLst>
      <p:ext uri="{BB962C8B-B14F-4D97-AF65-F5344CB8AC3E}">
        <p14:creationId xmlns:p14="http://schemas.microsoft.com/office/powerpoint/2010/main" val="105715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19136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moems.org/contest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US" sz="2800" b="0" i="0" u="none" strike="noStrike" cap="none">
                <a:solidFill>
                  <a:srgbClr val="000000"/>
                </a:solidFill>
                <a:latin typeface="Arial"/>
                <a:ea typeface="Arial"/>
                <a:cs typeface="Arial"/>
                <a:sym typeface="Arial"/>
              </a:rPr>
              <a:t>1</a:t>
            </a:fld>
            <a:endParaRPr sz="2800" b="0" i="0" u="none" strike="noStrike" cap="none">
              <a:solidFill>
                <a:srgbClr val="000000"/>
              </a:solidFill>
              <a:latin typeface="Arial"/>
              <a:ea typeface="Arial"/>
              <a:cs typeface="Arial"/>
              <a:sym typeface="Arial"/>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endParaRPr sz="1800" b="0" i="0" u="none" strike="noStrike" cap="none"/>
          </a:p>
        </p:txBody>
      </p:sp>
    </p:spTree>
    <p:extLst>
      <p:ext uri="{BB962C8B-B14F-4D97-AF65-F5344CB8AC3E}">
        <p14:creationId xmlns:p14="http://schemas.microsoft.com/office/powerpoint/2010/main" val="59540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114300" algn="l" rtl="0">
              <a:spcBef>
                <a:spcPts val="0"/>
              </a:spcBef>
              <a:spcAft>
                <a:spcPts val="0"/>
              </a:spcAft>
              <a:buClr>
                <a:schemeClr val="dk1"/>
              </a:buClr>
              <a:buSzPts val="1800"/>
              <a:buFont typeface="Arial"/>
              <a:buChar char="●"/>
            </a:pPr>
            <a:r>
              <a:rPr lang="en-US"/>
              <a:t>This could be you!!!  We would love for you to join us November 18th  </a:t>
            </a:r>
            <a:endParaRPr/>
          </a:p>
        </p:txBody>
      </p:sp>
      <p:sp>
        <p:nvSpPr>
          <p:cNvPr id="147" name="Google Shape;147;p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7832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endParaRPr dirty="0"/>
          </a:p>
        </p:txBody>
      </p:sp>
      <p:sp>
        <p:nvSpPr>
          <p:cNvPr id="154" name="Google Shape;15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5801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endParaRPr/>
          </a:p>
        </p:txBody>
      </p:sp>
      <p:sp>
        <p:nvSpPr>
          <p:cNvPr id="160" name="Google Shape;16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400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09d9b38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09d9b3873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609d9b3873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2</a:t>
            </a:fld>
            <a:endParaRPr/>
          </a:p>
        </p:txBody>
      </p:sp>
    </p:spTree>
    <p:extLst>
      <p:ext uri="{BB962C8B-B14F-4D97-AF65-F5344CB8AC3E}">
        <p14:creationId xmlns:p14="http://schemas.microsoft.com/office/powerpoint/2010/main" val="180957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dirty="0" smtClean="0"/>
              <a:t>Students </a:t>
            </a:r>
            <a:r>
              <a:rPr lang="en-US" dirty="0"/>
              <a:t>develop a depth of understanding and ability to apply mathematics to real-life situations, In prekindergarten through grade 8 mathematics, the standards lay a solid foundation in whole numbers, addition, subtraction, multiplication, division, fractions, and decimals. These elements support a student’s ability to learn and apply more demanding mathematics concepts and procedures in middle and high school. </a:t>
            </a:r>
            <a:endParaRPr dirty="0"/>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3763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sz="1200" dirty="0" smtClean="0"/>
              <a:t>A </a:t>
            </a:r>
            <a:r>
              <a:rPr lang="en-US" sz="1200" dirty="0"/>
              <a:t>integral aspect of our math program is helping students learn to identify and employ the standards for mathematical practices.</a:t>
            </a:r>
            <a:endParaRPr sz="1200" dirty="0"/>
          </a:p>
          <a:p>
            <a:pPr marL="0" lvl="0" indent="0" algn="l" rtl="0">
              <a:spcBef>
                <a:spcPts val="0"/>
              </a:spcBef>
              <a:spcAft>
                <a:spcPts val="0"/>
              </a:spcAft>
              <a:buClr>
                <a:schemeClr val="dk1"/>
              </a:buClr>
              <a:buSzPts val="1800"/>
              <a:buFont typeface="Arial"/>
              <a:buNone/>
            </a:pPr>
            <a:r>
              <a:rPr lang="en-US" sz="1200" dirty="0"/>
              <a:t>As part of the Common Core Curriculum, students develop these practices through grade 12. But I might argue that if you have a job that involves mathematics, you are using these practices still.</a:t>
            </a:r>
            <a:endParaRPr sz="1200" dirty="0"/>
          </a:p>
          <a:p>
            <a:pPr marL="0" lvl="0" indent="0" algn="l" rtl="0">
              <a:spcBef>
                <a:spcPts val="0"/>
              </a:spcBef>
              <a:spcAft>
                <a:spcPts val="0"/>
              </a:spcAft>
              <a:buClr>
                <a:schemeClr val="dk1"/>
              </a:buClr>
              <a:buSzPts val="1800"/>
              <a:buFont typeface="Arial"/>
              <a:buNone/>
            </a:pPr>
            <a:r>
              <a:rPr lang="en-US" sz="1200" dirty="0"/>
              <a:t>These practices ensure that students are </a:t>
            </a:r>
            <a:r>
              <a:rPr lang="en-US" sz="1200" dirty="0">
                <a:solidFill>
                  <a:srgbClr val="000000"/>
                </a:solidFill>
                <a:highlight>
                  <a:srgbClr val="FFFFFF"/>
                </a:highlight>
              </a:rPr>
              <a:t>actually USING mathematics, not just learning math facts or procedural steps or crunching numbers with an algorithm out of context.</a:t>
            </a:r>
            <a:endParaRPr sz="1200" dirty="0"/>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33519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Arial"/>
              <a:buNone/>
            </a:pPr>
            <a:endParaRPr dirty="0"/>
          </a:p>
        </p:txBody>
      </p:sp>
      <p:sp>
        <p:nvSpPr>
          <p:cNvPr id="114" name="Google Shape;114;p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0041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dirty="0" smtClean="0"/>
              <a:t> </a:t>
            </a:r>
            <a:r>
              <a:rPr lang="en-US" dirty="0"/>
              <a:t>We are always assessing our students, to some extent, because assessment drives instruction. Here are some of the different ways we collect data on student performance.</a:t>
            </a:r>
            <a:endParaRPr dirty="0"/>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6387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dirty="0" smtClean="0"/>
              <a:t>Grading </a:t>
            </a:r>
            <a:r>
              <a:rPr lang="en-US" dirty="0"/>
              <a:t>policy was sent home and will be left in your child’s binder for reference.</a:t>
            </a:r>
            <a:endParaRPr dirty="0"/>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10877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dirty="0"/>
              <a:t>Homework is not intended to be a source of stress. It’s almost always review of a topic students have already learned. </a:t>
            </a:r>
            <a:endParaRPr dirty="0"/>
          </a:p>
          <a:p>
            <a:pPr marL="0" lvl="0" indent="0" algn="l" rtl="0">
              <a:spcBef>
                <a:spcPts val="0"/>
              </a:spcBef>
              <a:spcAft>
                <a:spcPts val="0"/>
              </a:spcAft>
              <a:buClr>
                <a:schemeClr val="dk1"/>
              </a:buClr>
              <a:buSzPts val="1800"/>
              <a:buFont typeface="Arial"/>
              <a:buNone/>
            </a:pPr>
            <a:r>
              <a:rPr lang="en-US" dirty="0"/>
              <a:t>If, for some reason your child has spent 30 minutes on their homework and it’s still not complete please jot down a quick note and let them stop. If HW is taking longer than 30 minutes, that lets the teacher know that student needs some support or </a:t>
            </a:r>
            <a:r>
              <a:rPr lang="en-US" dirty="0" err="1"/>
              <a:t>reteaching</a:t>
            </a:r>
            <a:r>
              <a:rPr lang="en-US" dirty="0"/>
              <a:t> in that area.</a:t>
            </a:r>
            <a:endParaRPr dirty="0"/>
          </a:p>
          <a:p>
            <a:pPr marL="0" lvl="0" indent="0" algn="l" rtl="0">
              <a:spcBef>
                <a:spcPts val="0"/>
              </a:spcBef>
              <a:spcAft>
                <a:spcPts val="0"/>
              </a:spcAft>
              <a:buClr>
                <a:schemeClr val="dk1"/>
              </a:buClr>
              <a:buSzPts val="1800"/>
              <a:buFont typeface="Arial"/>
              <a:buNone/>
            </a:pPr>
            <a:endParaRPr dirty="0"/>
          </a:p>
          <a:p>
            <a:pPr marL="0" lvl="0" indent="0" algn="l" rtl="0">
              <a:spcBef>
                <a:spcPts val="0"/>
              </a:spcBef>
              <a:spcAft>
                <a:spcPts val="0"/>
              </a:spcAft>
              <a:buClr>
                <a:schemeClr val="dk1"/>
              </a:buClr>
              <a:buSzPts val="1800"/>
              <a:buFont typeface="Arial"/>
              <a:buNone/>
            </a:pPr>
            <a:endParaRPr dirty="0"/>
          </a:p>
        </p:txBody>
      </p:sp>
      <p:sp>
        <p:nvSpPr>
          <p:cNvPr id="134" name="Google Shape;1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059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dirty="0" smtClean="0"/>
              <a:t>C</a:t>
            </a:r>
            <a:r>
              <a:rPr lang="en-US" sz="1800" b="0" i="0" u="none" strike="noStrike" cap="none" dirty="0" smtClean="0">
                <a:solidFill>
                  <a:schemeClr val="dk1"/>
                </a:solidFill>
                <a:latin typeface="Arial"/>
                <a:ea typeface="Arial"/>
                <a:cs typeface="Arial"/>
                <a:sym typeface="Arial"/>
              </a:rPr>
              <a:t>reated </a:t>
            </a:r>
            <a:r>
              <a:rPr lang="en-US" sz="1800" b="0" i="0" u="none" strike="noStrike" cap="none" dirty="0">
                <a:solidFill>
                  <a:schemeClr val="dk1"/>
                </a:solidFill>
                <a:latin typeface="Arial"/>
                <a:ea typeface="Arial"/>
                <a:cs typeface="Arial"/>
                <a:sym typeface="Arial"/>
              </a:rPr>
              <a:t>in 1977 by Dr. George </a:t>
            </a:r>
            <a:r>
              <a:rPr lang="en-US" sz="1800" b="0" i="0" u="none" strike="noStrike" cap="none" dirty="0" err="1">
                <a:solidFill>
                  <a:schemeClr val="dk1"/>
                </a:solidFill>
                <a:latin typeface="Arial"/>
                <a:ea typeface="Arial"/>
                <a:cs typeface="Arial"/>
                <a:sym typeface="Arial"/>
              </a:rPr>
              <a:t>Lenchner</a:t>
            </a:r>
            <a:r>
              <a:rPr lang="en-US" sz="1800" b="0" i="0" u="none" strike="noStrike" cap="none" dirty="0">
                <a:solidFill>
                  <a:schemeClr val="dk1"/>
                </a:solidFill>
                <a:latin typeface="Arial"/>
                <a:ea typeface="Arial"/>
                <a:cs typeface="Arial"/>
                <a:sym typeface="Arial"/>
              </a:rPr>
              <a:t>, an internationally known math educator, the </a:t>
            </a:r>
            <a:r>
              <a:rPr lang="en-US" sz="1800" b="0" i="0" u="sng" strike="noStrike" cap="none" dirty="0">
                <a:solidFill>
                  <a:schemeClr val="dk1"/>
                </a:solidFill>
                <a:latin typeface="Arial"/>
                <a:ea typeface="Arial"/>
                <a:cs typeface="Arial"/>
                <a:sym typeface="Arial"/>
                <a:hlinkClick r:id="rId3"/>
              </a:rPr>
              <a:t>Math Olympiads</a:t>
            </a:r>
            <a:r>
              <a:rPr lang="en-US" sz="1800" b="0" i="0" u="none" strike="noStrike" cap="none" dirty="0">
                <a:solidFill>
                  <a:schemeClr val="dk1"/>
                </a:solidFill>
                <a:latin typeface="Arial"/>
                <a:ea typeface="Arial"/>
                <a:cs typeface="Arial"/>
                <a:sym typeface="Arial"/>
              </a:rPr>
              <a:t> went public in 1979. Last year nearly 170,000 students from 6,000 teams worldwide participated in the Olympiads. All 50 states and about 30 other countries were represented.  </a:t>
            </a:r>
            <a:r>
              <a:rPr lang="en-US" dirty="0" smtClean="0"/>
              <a:t> </a:t>
            </a:r>
            <a:r>
              <a:rPr lang="en-US" dirty="0"/>
              <a:t>Goal: To stimulate enthusiasm and a love for mathematics, to introduce important mathematical concepts, teach major problem solving strategies to strengthen flexibility and creativity  in solving problems</a:t>
            </a:r>
            <a:endParaRPr dirty="0"/>
          </a:p>
        </p:txBody>
      </p:sp>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40735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752600"/>
            <a:ext cx="7162799" cy="1371599"/>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2"/>
              </a:buClr>
              <a:buSzPts val="4400"/>
              <a:buFont typeface="Arial"/>
              <a:buNone/>
              <a:defRPr sz="4400" b="1" i="0" u="none" strike="noStrike" cap="none">
                <a:solidFill>
                  <a:schemeClr val="dk2"/>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19" name="Google Shape;19;p13"/>
          <p:cNvSpPr txBox="1">
            <a:spLocks noGrp="1"/>
          </p:cNvSpPr>
          <p:nvPr>
            <p:ph type="subTitle" idx="1"/>
          </p:nvPr>
        </p:nvSpPr>
        <p:spPr>
          <a:xfrm>
            <a:off x="1524000" y="3352800"/>
            <a:ext cx="7162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marR="0" lvl="1"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13"/>
          <p:cNvSpPr txBox="1">
            <a:spLocks noGrp="1"/>
          </p:cNvSpPr>
          <p:nvPr>
            <p:ph type="dt" idx="10"/>
          </p:nvPr>
        </p:nvSpPr>
        <p:spPr>
          <a:xfrm>
            <a:off x="1524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1" name="Google Shape;21;p13"/>
          <p:cNvSpPr txBox="1">
            <a:spLocks noGrp="1"/>
          </p:cNvSpPr>
          <p:nvPr>
            <p:ph type="ftr" idx="11"/>
          </p:nvPr>
        </p:nvSpPr>
        <p:spPr>
          <a:xfrm>
            <a:off x="3657600" y="6248400"/>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sldNum" idx="12"/>
          </p:nvPr>
        </p:nvSpPr>
        <p:spPr>
          <a:xfrm>
            <a:off x="6781800" y="6248400"/>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33" name="Google Shape;33;p15"/>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15"/>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 name="Google Shape;35;p15"/>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6" name="Google Shape;36;p15"/>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39" name="Google Shape;39;p16"/>
          <p:cNvSpPr txBox="1">
            <a:spLocks noGrp="1"/>
          </p:cNvSpPr>
          <p:nvPr>
            <p:ph type="body" idx="1"/>
          </p:nvPr>
        </p:nvSpPr>
        <p:spPr>
          <a:xfrm rot="5400000">
            <a:off x="2514599" y="152399"/>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16"/>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1" name="Google Shape;41;p16"/>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2" name="Google Shape;42;p16"/>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45" name="Google Shape;45;p17"/>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7"/>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7" name="Google Shape;47;p17"/>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8" name="Google Shape;48;p17"/>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9" name="Google Shape;49;p17"/>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52" name="Google Shape;52;p18"/>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Google Shape;54;p18"/>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5" name="Google Shape;55;p18"/>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6" name="Google Shape;56;p18"/>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59" name="Google Shape;59;p19"/>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0" name="Google Shape;60;p19"/>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1" name="Google Shape;61;p19"/>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64" name="Google Shape;64;p20"/>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5" name="Google Shape;65;p20"/>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6" name="Google Shape;66;p20"/>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7" name="Google Shape;67;p20"/>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 name="Google Shape;68;p20"/>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9" name="Google Shape;69;p20"/>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0" name="Google Shape;70;p20"/>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73" name="Google Shape;73;p21"/>
          <p:cNvSpPr txBox="1">
            <a:spLocks noGrp="1"/>
          </p:cNvSpPr>
          <p:nvPr>
            <p:ph type="body" idx="1"/>
          </p:nvPr>
        </p:nvSpPr>
        <p:spPr>
          <a:xfrm>
            <a:off x="685800" y="1981200"/>
            <a:ext cx="3809999" cy="41148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21"/>
          <p:cNvSpPr txBox="1">
            <a:spLocks noGrp="1"/>
          </p:cNvSpPr>
          <p:nvPr>
            <p:ph type="body" idx="2"/>
          </p:nvPr>
        </p:nvSpPr>
        <p:spPr>
          <a:xfrm>
            <a:off x="4648200" y="1981200"/>
            <a:ext cx="3809999" cy="41148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21"/>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6" name="Google Shape;76;p21"/>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7" name="Google Shape;77;p21"/>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80" name="Google Shape;80;p22"/>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1" name="Google Shape;81;p22"/>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2" name="Google Shape;82;p22"/>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3" name="Google Shape;83;p22"/>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theme" Target="../theme/theme2.xml"/><Relationship Id="rId10" Type="http://schemas.openxmlformats.org/officeDocument/2006/relationships/image" Target="../media/image3.jpg"/><Relationship Id="rId11"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3">
            <a:alphaModFix/>
          </a:blip>
          <a:srcRect/>
          <a:stretch/>
        </p:blipFill>
        <p:spPr>
          <a:xfrm>
            <a:off x="-1586" y="0"/>
            <a:ext cx="9145586" cy="6859587"/>
          </a:xfrm>
          <a:prstGeom prst="rect">
            <a:avLst/>
          </a:prstGeom>
          <a:noFill/>
          <a:ln>
            <a:noFill/>
          </a:ln>
        </p:spPr>
      </p:pic>
      <p:pic>
        <p:nvPicPr>
          <p:cNvPr id="11" name="Google Shape;11;p12"/>
          <p:cNvPicPr preferRelativeResize="0"/>
          <p:nvPr/>
        </p:nvPicPr>
        <p:blipFill rotWithShape="1">
          <a:blip r:embed="rId4">
            <a:alphaModFix/>
          </a:blip>
          <a:srcRect/>
          <a:stretch/>
        </p:blipFill>
        <p:spPr>
          <a:xfrm>
            <a:off x="2133600" y="3124200"/>
            <a:ext cx="5459411" cy="133349"/>
          </a:xfrm>
          <a:prstGeom prst="rect">
            <a:avLst/>
          </a:prstGeom>
          <a:noFill/>
          <a:ln>
            <a:noFill/>
          </a:ln>
        </p:spPr>
      </p:pic>
      <p:sp>
        <p:nvSpPr>
          <p:cNvPr id="12" name="Google Shape;12;p12"/>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dt" idx="10"/>
          </p:nvPr>
        </p:nvSpPr>
        <p:spPr>
          <a:xfrm>
            <a:off x="1524000" y="6248400"/>
            <a:ext cx="19049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Google Shape;15;p12"/>
          <p:cNvSpPr txBox="1">
            <a:spLocks noGrp="1"/>
          </p:cNvSpPr>
          <p:nvPr>
            <p:ph type="ftr" idx="11"/>
          </p:nvPr>
        </p:nvSpPr>
        <p:spPr>
          <a:xfrm>
            <a:off x="3657600" y="6248400"/>
            <a:ext cx="28956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6" name="Google Shape;16;p12"/>
          <p:cNvSpPr txBox="1">
            <a:spLocks noGrp="1"/>
          </p:cNvSpPr>
          <p:nvPr>
            <p:ph type="sldNum" idx="12"/>
          </p:nvPr>
        </p:nvSpPr>
        <p:spPr>
          <a:xfrm>
            <a:off x="6781800" y="6248400"/>
            <a:ext cx="1904999"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35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14"/>
          <p:cNvPicPr preferRelativeResize="0"/>
          <p:nvPr/>
        </p:nvPicPr>
        <p:blipFill rotWithShape="1">
          <a:blip r:embed="rId10">
            <a:alphaModFix/>
          </a:blip>
          <a:srcRect/>
          <a:stretch/>
        </p:blipFill>
        <p:spPr>
          <a:xfrm>
            <a:off x="-1586" y="-1586"/>
            <a:ext cx="9145586" cy="6859587"/>
          </a:xfrm>
          <a:prstGeom prst="rect">
            <a:avLst/>
          </a:prstGeom>
          <a:noFill/>
          <a:ln>
            <a:noFill/>
          </a:ln>
        </p:spPr>
      </p:pic>
      <p:pic>
        <p:nvPicPr>
          <p:cNvPr id="25" name="Google Shape;25;p14"/>
          <p:cNvPicPr preferRelativeResize="0"/>
          <p:nvPr/>
        </p:nvPicPr>
        <p:blipFill rotWithShape="1">
          <a:blip r:embed="rId11">
            <a:alphaModFix/>
          </a:blip>
          <a:srcRect/>
          <a:stretch/>
        </p:blipFill>
        <p:spPr>
          <a:xfrm>
            <a:off x="1150937" y="1676400"/>
            <a:ext cx="6697661" cy="123824"/>
          </a:xfrm>
          <a:prstGeom prst="rect">
            <a:avLst/>
          </a:prstGeom>
          <a:noFill/>
          <a:ln>
            <a:noFill/>
          </a:ln>
        </p:spPr>
      </p:pic>
      <p:sp>
        <p:nvSpPr>
          <p:cNvPr id="26" name="Google Shape;26;p14"/>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9pPr>
          </a:lstStyle>
          <a:p>
            <a:endParaRPr/>
          </a:p>
        </p:txBody>
      </p:sp>
      <p:sp>
        <p:nvSpPr>
          <p:cNvPr id="27" name="Google Shape;27;p14"/>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14"/>
          <p:cNvSpPr txBox="1">
            <a:spLocks noGrp="1"/>
          </p:cNvSpPr>
          <p:nvPr>
            <p:ph type="dt" idx="10"/>
          </p:nvPr>
        </p:nvSpPr>
        <p:spPr>
          <a:xfrm>
            <a:off x="685800" y="6137275"/>
            <a:ext cx="19049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 name="Google Shape;29;p14"/>
          <p:cNvSpPr txBox="1">
            <a:spLocks noGrp="1"/>
          </p:cNvSpPr>
          <p:nvPr>
            <p:ph type="ftr" idx="11"/>
          </p:nvPr>
        </p:nvSpPr>
        <p:spPr>
          <a:xfrm>
            <a:off x="3124200" y="6137275"/>
            <a:ext cx="28956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14"/>
          <p:cNvSpPr txBox="1">
            <a:spLocks noGrp="1"/>
          </p:cNvSpPr>
          <p:nvPr>
            <p:ph type="sldNum" idx="12"/>
          </p:nvPr>
        </p:nvSpPr>
        <p:spPr>
          <a:xfrm>
            <a:off x="6553200" y="6137275"/>
            <a:ext cx="1904999"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PIF_-5h5JTM#action=sha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685800" y="386437"/>
            <a:ext cx="8229600" cy="434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2164"/>
              </a:buClr>
              <a:buSzPts val="1200"/>
              <a:buFont typeface="Arial"/>
              <a:buNone/>
            </a:pPr>
            <a:r>
              <a:rPr lang="en-US" sz="4800" b="1" i="0" u="none" strike="noStrike" cap="none">
                <a:solidFill>
                  <a:srgbClr val="212164"/>
                </a:solidFill>
                <a:latin typeface="Arial"/>
                <a:ea typeface="Arial"/>
                <a:cs typeface="Arial"/>
                <a:sym typeface="Arial"/>
              </a:rPr>
              <a:t>The HCPSS</a:t>
            </a:r>
            <a:endParaRPr/>
          </a:p>
          <a:p>
            <a:pPr marL="0" marR="0" lvl="0" indent="0" algn="ctr" rtl="0">
              <a:lnSpc>
                <a:spcPct val="100000"/>
              </a:lnSpc>
              <a:spcBef>
                <a:spcPts val="960"/>
              </a:spcBef>
              <a:spcAft>
                <a:spcPts val="0"/>
              </a:spcAft>
              <a:buClr>
                <a:srgbClr val="212164"/>
              </a:buClr>
              <a:buSzPts val="1200"/>
              <a:buFont typeface="Arial"/>
              <a:buNone/>
            </a:pPr>
            <a:r>
              <a:rPr lang="en-US" sz="4800" b="1" i="0" u="none" strike="noStrike" cap="none">
                <a:solidFill>
                  <a:srgbClr val="212164"/>
                </a:solidFill>
                <a:latin typeface="Arial"/>
                <a:ea typeface="Arial"/>
                <a:cs typeface="Arial"/>
                <a:sym typeface="Arial"/>
              </a:rPr>
              <a:t>Gifted &amp; Talented </a:t>
            </a:r>
            <a:endParaRPr/>
          </a:p>
          <a:p>
            <a:pPr marL="0" marR="0" lvl="0" indent="0" algn="ctr" rtl="0">
              <a:lnSpc>
                <a:spcPct val="100000"/>
              </a:lnSpc>
              <a:spcBef>
                <a:spcPts val="960"/>
              </a:spcBef>
              <a:spcAft>
                <a:spcPts val="0"/>
              </a:spcAft>
              <a:buClr>
                <a:srgbClr val="212164"/>
              </a:buClr>
              <a:buSzPts val="1200"/>
              <a:buFont typeface="Arial"/>
              <a:buNone/>
            </a:pPr>
            <a:r>
              <a:rPr lang="en-US" sz="4800" b="1" i="0" u="none" strike="noStrike" cap="none">
                <a:solidFill>
                  <a:srgbClr val="212164"/>
                </a:solidFill>
                <a:latin typeface="Arial"/>
                <a:ea typeface="Arial"/>
                <a:cs typeface="Arial"/>
                <a:sym typeface="Arial"/>
              </a:rPr>
              <a:t>Education Program</a:t>
            </a:r>
            <a:endParaRPr/>
          </a:p>
          <a:p>
            <a:pPr marL="0" marR="0" lvl="0" indent="0" algn="ctr" rtl="0">
              <a:lnSpc>
                <a:spcPct val="100000"/>
              </a:lnSpc>
              <a:spcBef>
                <a:spcPts val="400"/>
              </a:spcBef>
              <a:spcAft>
                <a:spcPts val="0"/>
              </a:spcAft>
              <a:buClr>
                <a:schemeClr val="dk2"/>
              </a:buClr>
              <a:buSzPts val="500"/>
              <a:buFont typeface="Arial"/>
              <a:buNone/>
            </a:pPr>
            <a:endParaRPr sz="2000" b="1" i="0" u="none" strike="noStrike" cap="none">
              <a:solidFill>
                <a:srgbClr val="212164"/>
              </a:solidFill>
              <a:latin typeface="Arial"/>
              <a:ea typeface="Arial"/>
              <a:cs typeface="Arial"/>
              <a:sym typeface="Arial"/>
            </a:endParaRPr>
          </a:p>
          <a:p>
            <a:pPr marL="0" marR="0" lvl="0" indent="0" algn="ctr" rtl="0">
              <a:lnSpc>
                <a:spcPct val="100000"/>
              </a:lnSpc>
              <a:spcBef>
                <a:spcPts val="1300"/>
              </a:spcBef>
              <a:spcAft>
                <a:spcPts val="0"/>
              </a:spcAft>
              <a:buClr>
                <a:srgbClr val="212164"/>
              </a:buClr>
              <a:buSzPts val="1625"/>
              <a:buFont typeface="Arial"/>
              <a:buNone/>
            </a:pPr>
            <a:r>
              <a:rPr lang="en-US" sz="6500" b="1" i="0" u="none" strike="noStrike" cap="none">
                <a:solidFill>
                  <a:srgbClr val="212164"/>
                </a:solidFill>
                <a:latin typeface="Arial"/>
                <a:ea typeface="Arial"/>
                <a:cs typeface="Arial"/>
                <a:sym typeface="Arial"/>
              </a:rPr>
              <a:t>G/T Math</a:t>
            </a:r>
            <a:endParaRPr/>
          </a:p>
          <a:p>
            <a:pPr marL="0" marR="0" lvl="0" indent="0" algn="ctr" rtl="0">
              <a:lnSpc>
                <a:spcPct val="100000"/>
              </a:lnSpc>
              <a:spcBef>
                <a:spcPts val="1300"/>
              </a:spcBef>
              <a:spcAft>
                <a:spcPts val="0"/>
              </a:spcAft>
              <a:buClr>
                <a:schemeClr val="dk2"/>
              </a:buClr>
              <a:buSzPts val="1625"/>
              <a:buFont typeface="Arial"/>
              <a:buNone/>
            </a:pPr>
            <a:endParaRPr sz="6500" b="0" i="0" u="none" strike="noStrike" cap="none">
              <a:solidFill>
                <a:srgbClr val="2D87FB"/>
              </a:solidFill>
              <a:latin typeface="Arial"/>
              <a:ea typeface="Arial"/>
              <a:cs typeface="Arial"/>
              <a:sym typeface="Arial"/>
            </a:endParaRPr>
          </a:p>
        </p:txBody>
      </p:sp>
      <p:sp>
        <p:nvSpPr>
          <p:cNvPr id="90" name="Google Shape;90;p1"/>
          <p:cNvSpPr txBox="1"/>
          <p:nvPr/>
        </p:nvSpPr>
        <p:spPr>
          <a:xfrm>
            <a:off x="2819400" y="4916774"/>
            <a:ext cx="5635052" cy="1387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        September </a:t>
            </a:r>
            <a:r>
              <a:rPr lang="en-US" sz="2800">
                <a:solidFill>
                  <a:schemeClr val="dk1"/>
                </a:solidFill>
              </a:rPr>
              <a:t>18</a:t>
            </a:r>
            <a:r>
              <a:rPr lang="en-US" sz="2800" b="0" i="0" u="none" strike="noStrike" cap="none">
                <a:solidFill>
                  <a:schemeClr val="dk1"/>
                </a:solidFill>
                <a:latin typeface="Arial"/>
                <a:ea typeface="Arial"/>
                <a:cs typeface="Arial"/>
                <a:sym typeface="Arial"/>
              </a:rPr>
              <a:t>, 201</a:t>
            </a:r>
            <a:r>
              <a:rPr lang="en-US" sz="2800">
                <a:solidFill>
                  <a:schemeClr val="dk1"/>
                </a:solidFill>
              </a:rPr>
              <a:t>9</a:t>
            </a:r>
            <a:endParaRPr sz="2800" b="0" i="0" u="none" strike="noStrike" cap="none">
              <a:solidFill>
                <a:schemeClr val="dk1"/>
              </a:solidFill>
              <a:latin typeface="Arial"/>
              <a:ea typeface="Arial"/>
              <a:cs typeface="Arial"/>
              <a:sym typeface="Arial"/>
            </a:endParaRPr>
          </a:p>
          <a:p>
            <a:pPr marL="0" marR="0" lvl="0" indent="0" algn="ctr" rtl="0">
              <a:lnSpc>
                <a:spcPct val="100000"/>
              </a:lnSpc>
              <a:spcBef>
                <a:spcPts val="140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            5:</a:t>
            </a:r>
            <a:r>
              <a:rPr lang="en-US" sz="2800">
                <a:solidFill>
                  <a:schemeClr val="dk1"/>
                </a:solidFill>
              </a:rPr>
              <a:t>3</a:t>
            </a:r>
            <a:r>
              <a:rPr lang="en-US" sz="2800" b="0" i="0" u="none" strike="noStrike" cap="none">
                <a:solidFill>
                  <a:schemeClr val="dk1"/>
                </a:solidFill>
                <a:latin typeface="Arial"/>
                <a:ea typeface="Arial"/>
                <a:cs typeface="Arial"/>
                <a:sym typeface="Arial"/>
              </a:rPr>
              <a:t>0 – 6:00 p.m.</a:t>
            </a:r>
            <a:endParaRPr/>
          </a:p>
        </p:txBody>
      </p:sp>
      <p:pic>
        <p:nvPicPr>
          <p:cNvPr id="91" name="Google Shape;91;p1"/>
          <p:cNvPicPr preferRelativeResize="0"/>
          <p:nvPr/>
        </p:nvPicPr>
        <p:blipFill rotWithShape="1">
          <a:blip r:embed="rId3">
            <a:alphaModFix/>
          </a:blip>
          <a:srcRect/>
          <a:stretch/>
        </p:blipFill>
        <p:spPr>
          <a:xfrm>
            <a:off x="1534948" y="4475317"/>
            <a:ext cx="2568903" cy="192667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685800" y="381000"/>
            <a:ext cx="7772400" cy="1295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Arial"/>
                <a:ea typeface="Arial"/>
                <a:cs typeface="Arial"/>
                <a:sym typeface="Arial"/>
              </a:rPr>
              <a:t>Problem Solving</a:t>
            </a:r>
            <a:endParaRPr/>
          </a:p>
        </p:txBody>
      </p:sp>
      <p:sp>
        <p:nvSpPr>
          <p:cNvPr id="143" name="Google Shape;143;p8"/>
          <p:cNvSpPr txBox="1">
            <a:spLocks noGrp="1"/>
          </p:cNvSpPr>
          <p:nvPr>
            <p:ph type="body" idx="1"/>
          </p:nvPr>
        </p:nvSpPr>
        <p:spPr>
          <a:xfrm>
            <a:off x="533400" y="1905000"/>
            <a:ext cx="8305799" cy="46481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sng">
                <a:solidFill>
                  <a:schemeClr val="dk1"/>
                </a:solidFill>
                <a:latin typeface="Arial"/>
                <a:ea typeface="Arial"/>
                <a:cs typeface="Arial"/>
                <a:sym typeface="Arial"/>
              </a:rPr>
              <a:t>PROBLEM SOLVING TASK</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word problem will be given 2 times a quarter.</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Emphasis on effective written communication</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Families are welcome to help the student unpack their thinking and offer strategy ideas, but the goal is that the solution comes from the student.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sng">
                <a:solidFill>
                  <a:schemeClr val="dk1"/>
                </a:solidFill>
                <a:latin typeface="Arial"/>
                <a:ea typeface="Arial"/>
                <a:cs typeface="Arial"/>
                <a:sym typeface="Arial"/>
              </a:rPr>
              <a:t>OLYMPIADS:</a:t>
            </a:r>
            <a:endParaRPr/>
          </a:p>
          <a:p>
            <a:pPr marL="742950" marR="0" lvl="1" indent="-285750" algn="l" rtl="0">
              <a:lnSpc>
                <a:spcPct val="90000"/>
              </a:lnSpc>
              <a:spcBef>
                <a:spcPts val="400"/>
              </a:spcBef>
              <a:spcAft>
                <a:spcPts val="0"/>
              </a:spcAft>
              <a:buClr>
                <a:schemeClr val="dk1"/>
              </a:buClr>
              <a:buSzPts val="2000"/>
              <a:buFont typeface="Arial"/>
              <a:buChar char="–"/>
            </a:pPr>
            <a:r>
              <a:rPr lang="en-US" sz="2000"/>
              <a:t>Before School Math Club - (Grades 4 and 5 Only)</a:t>
            </a:r>
            <a:endParaRPr sz="2000"/>
          </a:p>
          <a:p>
            <a:pPr marL="742950" marR="0" lvl="1" indent="-285750" algn="l" rtl="0">
              <a:lnSpc>
                <a:spcPct val="90000"/>
              </a:lnSpc>
              <a:spcBef>
                <a:spcPts val="400"/>
              </a:spcBef>
              <a:spcAft>
                <a:spcPts val="0"/>
              </a:spcAft>
              <a:buSzPts val="2000"/>
              <a:buChar char="–"/>
            </a:pPr>
            <a:r>
              <a:rPr lang="en-US" sz="2000"/>
              <a:t>Will meet on select Thursdays from 7:50 - 8:30 am November - March.</a:t>
            </a:r>
            <a:endParaRPr sz="2000"/>
          </a:p>
          <a:p>
            <a:pPr marL="742950" marR="0" lvl="1" indent="-285750" algn="l" rtl="0">
              <a:lnSpc>
                <a:spcPct val="90000"/>
              </a:lnSpc>
              <a:spcBef>
                <a:spcPts val="400"/>
              </a:spcBef>
              <a:spcAft>
                <a:spcPts val="0"/>
              </a:spcAft>
              <a:buSzPts val="2000"/>
              <a:buChar char="–"/>
            </a:pPr>
            <a:r>
              <a:rPr lang="en-US" sz="2000"/>
              <a:t>Celebration will be held on June 11th</a:t>
            </a:r>
            <a:endParaRPr sz="2000"/>
          </a:p>
          <a:p>
            <a:pPr marL="742950" marR="0" lvl="1" indent="-285750" algn="l" rtl="0">
              <a:lnSpc>
                <a:spcPct val="90000"/>
              </a:lnSpc>
              <a:spcBef>
                <a:spcPts val="400"/>
              </a:spcBef>
              <a:spcAft>
                <a:spcPts val="0"/>
              </a:spcAft>
              <a:buSzPts val="2000"/>
              <a:buChar char="–"/>
            </a:pPr>
            <a:r>
              <a:rPr lang="en-US" sz="2000"/>
              <a:t>Fee for participation, some scholarships will be made available.</a:t>
            </a:r>
            <a:endParaRPr sz="2000"/>
          </a:p>
          <a:p>
            <a:pPr marL="742950" marR="0" lvl="1" indent="-285750" algn="l" rtl="0">
              <a:lnSpc>
                <a:spcPct val="90000"/>
              </a:lnSpc>
              <a:spcBef>
                <a:spcPts val="400"/>
              </a:spcBef>
              <a:spcAft>
                <a:spcPts val="0"/>
              </a:spcAft>
              <a:buSzPts val="2000"/>
              <a:buChar char="–"/>
            </a:pPr>
            <a:r>
              <a:rPr lang="en-US" sz="2000"/>
              <a:t>Look for flier and notice in the Hollifield Herald</a:t>
            </a:r>
            <a:endParaRPr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685800" y="533400"/>
            <a:ext cx="7772400" cy="1295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Arial"/>
              <a:buNone/>
            </a:pPr>
            <a:r>
              <a:rPr lang="en-US"/>
              <a:t> American Education Week</a:t>
            </a:r>
            <a:endParaRPr/>
          </a:p>
        </p:txBody>
      </p:sp>
      <p:sp>
        <p:nvSpPr>
          <p:cNvPr id="150" name="Google Shape;150;p9"/>
          <p:cNvSpPr txBox="1">
            <a:spLocks noGrp="1"/>
          </p:cNvSpPr>
          <p:nvPr>
            <p:ph type="body" idx="1"/>
          </p:nvPr>
        </p:nvSpPr>
        <p:spPr>
          <a:xfrm>
            <a:off x="619200" y="2047800"/>
            <a:ext cx="7772400" cy="4114800"/>
          </a:xfrm>
          <a:prstGeom prst="rect">
            <a:avLst/>
          </a:prstGeom>
          <a:noFill/>
          <a:ln>
            <a:noFill/>
          </a:ln>
        </p:spPr>
        <p:txBody>
          <a:bodyPr spcFirstLastPara="1" wrap="square" lIns="91425" tIns="91425" rIns="91425" bIns="91425" anchor="t" anchorCtr="0">
            <a:noAutofit/>
          </a:bodyPr>
          <a:lstStyle/>
          <a:p>
            <a:pPr marL="203200" lvl="0" indent="0" algn="ctr" rtl="0">
              <a:lnSpc>
                <a:spcPct val="100000"/>
              </a:lnSpc>
              <a:spcBef>
                <a:spcPts val="0"/>
              </a:spcBef>
              <a:spcAft>
                <a:spcPts val="0"/>
              </a:spcAft>
              <a:buSzPts val="3200"/>
              <a:buNone/>
            </a:pPr>
            <a:r>
              <a:rPr lang="en-US"/>
              <a:t>Monday, November 18th</a:t>
            </a:r>
            <a:endParaRPr/>
          </a:p>
          <a:p>
            <a:pPr marL="203200" lvl="0" indent="0" algn="l" rtl="0">
              <a:lnSpc>
                <a:spcPct val="100000"/>
              </a:lnSpc>
              <a:spcBef>
                <a:spcPts val="0"/>
              </a:spcBef>
              <a:spcAft>
                <a:spcPts val="0"/>
              </a:spcAft>
              <a:buSzPts val="3200"/>
              <a:buNone/>
            </a:pPr>
            <a:r>
              <a:rPr lang="en-US"/>
              <a:t>Come join us for a problem solving task.</a:t>
            </a:r>
            <a:endParaRPr/>
          </a:p>
          <a:p>
            <a:pPr marL="203200" lvl="0" indent="0" algn="l" rtl="0">
              <a:lnSpc>
                <a:spcPct val="100000"/>
              </a:lnSpc>
              <a:spcBef>
                <a:spcPts val="0"/>
              </a:spcBef>
              <a:spcAft>
                <a:spcPts val="0"/>
              </a:spcAft>
              <a:buSzPts val="3200"/>
              <a:buNone/>
            </a:pPr>
            <a:endParaRPr/>
          </a:p>
          <a:p>
            <a:pPr marL="203200" lvl="0" indent="0" algn="l" rtl="0">
              <a:lnSpc>
                <a:spcPct val="100000"/>
              </a:lnSpc>
              <a:spcBef>
                <a:spcPts val="0"/>
              </a:spcBef>
              <a:spcAft>
                <a:spcPts val="0"/>
              </a:spcAft>
              <a:buSzPts val="3200"/>
              <a:buNone/>
            </a:pPr>
            <a:r>
              <a:rPr lang="en-US"/>
              <a:t>Grade 5 8:50 - 10:05 am</a:t>
            </a:r>
            <a:endParaRPr/>
          </a:p>
          <a:p>
            <a:pPr marL="203200" lvl="0" indent="0" algn="l" rtl="0">
              <a:lnSpc>
                <a:spcPct val="100000"/>
              </a:lnSpc>
              <a:spcBef>
                <a:spcPts val="0"/>
              </a:spcBef>
              <a:spcAft>
                <a:spcPts val="0"/>
              </a:spcAft>
              <a:buSzPts val="3200"/>
              <a:buNone/>
            </a:pPr>
            <a:endParaRPr/>
          </a:p>
          <a:p>
            <a:pPr marL="203200" lvl="0" indent="0" algn="l" rtl="0">
              <a:lnSpc>
                <a:spcPct val="100000"/>
              </a:lnSpc>
              <a:spcBef>
                <a:spcPts val="0"/>
              </a:spcBef>
              <a:spcAft>
                <a:spcPts val="0"/>
              </a:spcAft>
              <a:buSzPts val="3200"/>
              <a:buNone/>
            </a:pPr>
            <a:r>
              <a:rPr lang="en-US"/>
              <a:t>Grade 4 1:50 - 3:05 pm</a:t>
            </a:r>
            <a:endParaRPr/>
          </a:p>
        </p:txBody>
      </p:sp>
      <p:pic>
        <p:nvPicPr>
          <p:cNvPr id="151" name="Google Shape;151;p9"/>
          <p:cNvPicPr preferRelativeResize="0"/>
          <p:nvPr/>
        </p:nvPicPr>
        <p:blipFill rotWithShape="1">
          <a:blip r:embed="rId3">
            <a:alphaModFix/>
          </a:blip>
          <a:srcRect/>
          <a:stretch/>
        </p:blipFill>
        <p:spPr>
          <a:xfrm>
            <a:off x="5488525" y="3362396"/>
            <a:ext cx="3284722" cy="246355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685800" y="381000"/>
            <a:ext cx="7772400" cy="1295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Arial"/>
                <a:ea typeface="Arial"/>
                <a:cs typeface="Arial"/>
                <a:sym typeface="Arial"/>
              </a:rPr>
              <a:t>Absences</a:t>
            </a:r>
            <a:endParaRPr/>
          </a:p>
        </p:txBody>
      </p:sp>
      <p:sp>
        <p:nvSpPr>
          <p:cNvPr id="157" name="Google Shape;157;p10"/>
          <p:cNvSpPr txBox="1">
            <a:spLocks noGrp="1"/>
          </p:cNvSpPr>
          <p:nvPr>
            <p:ph type="body" idx="1"/>
          </p:nvPr>
        </p:nvSpPr>
        <p:spPr>
          <a:xfrm>
            <a:off x="533400" y="1905000"/>
            <a:ext cx="8001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800"/>
              <a:buFont typeface="Arial"/>
              <a:buNone/>
            </a:pPr>
            <a:r>
              <a:rPr lang="en-US" sz="3200" b="0" i="0" u="none">
                <a:solidFill>
                  <a:schemeClr val="dk1"/>
                </a:solidFill>
                <a:latin typeface="Arial"/>
                <a:ea typeface="Arial"/>
                <a:cs typeface="Arial"/>
                <a:sym typeface="Arial"/>
              </a:rPr>
              <a:t>	Students are responsible for any missed work. They will have an equal number of days as the absence to complete the assignment(s). Failure to hand in work on time will be marked as “late” and will result in a lower score by one letter grade.</a:t>
            </a:r>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p:nvPr/>
        </p:nvSpPr>
        <p:spPr>
          <a:xfrm>
            <a:off x="389744" y="95250"/>
            <a:ext cx="8906656"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800"/>
              <a:buFont typeface="Arial"/>
              <a:buNone/>
            </a:pPr>
            <a:r>
              <a:rPr lang="en-US" sz="7200" b="1" i="0" u="none" strike="noStrike" cap="none">
                <a:solidFill>
                  <a:schemeClr val="dk2"/>
                </a:solidFill>
                <a:latin typeface="Arial"/>
                <a:ea typeface="Arial"/>
                <a:cs typeface="Arial"/>
                <a:sym typeface="Arial"/>
              </a:rPr>
              <a:t>Questions?</a:t>
            </a:r>
            <a:endParaRPr/>
          </a:p>
        </p:txBody>
      </p:sp>
      <p:sp>
        <p:nvSpPr>
          <p:cNvPr id="163" name="Google Shape;163;p11"/>
          <p:cNvSpPr txBox="1"/>
          <p:nvPr/>
        </p:nvSpPr>
        <p:spPr>
          <a:xfrm>
            <a:off x="3200400" y="4572000"/>
            <a:ext cx="6705599" cy="152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         Contact us by email:</a:t>
            </a:r>
            <a:endParaRPr/>
          </a:p>
          <a:p>
            <a:pPr marL="342900" marR="0" lvl="0" indent="-342900" algn="l" rtl="0">
              <a:lnSpc>
                <a:spcPct val="90000"/>
              </a:lnSpc>
              <a:spcBef>
                <a:spcPts val="56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   		Lori_Speelman@hcpss.org</a:t>
            </a: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   		Timothy_Bayne@hcpss.org		</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700"/>
              <a:buFont typeface="Arial"/>
              <a:buNone/>
            </a:pPr>
            <a:r>
              <a:rPr lang="en-US" sz="2800" b="0" i="0" u="none" strike="noStrike" cap="none">
                <a:solidFill>
                  <a:schemeClr val="dk1"/>
                </a:solidFill>
                <a:latin typeface="Arial"/>
                <a:ea typeface="Arial"/>
                <a:cs typeface="Arial"/>
                <a:sym typeface="Arial"/>
              </a:rPr>
              <a:t> </a:t>
            </a:r>
            <a:endParaRPr/>
          </a:p>
        </p:txBody>
      </p:sp>
      <p:pic>
        <p:nvPicPr>
          <p:cNvPr id="164" name="Google Shape;164;p11"/>
          <p:cNvPicPr preferRelativeResize="0"/>
          <p:nvPr/>
        </p:nvPicPr>
        <p:blipFill rotWithShape="1">
          <a:blip r:embed="rId3">
            <a:alphaModFix/>
          </a:blip>
          <a:srcRect/>
          <a:stretch/>
        </p:blipFill>
        <p:spPr>
          <a:xfrm rot="10800000">
            <a:off x="4899563" y="1561726"/>
            <a:ext cx="3529627" cy="2647220"/>
          </a:xfrm>
          <a:prstGeom prst="rect">
            <a:avLst/>
          </a:prstGeom>
          <a:solidFill>
            <a:schemeClr val="lt1"/>
          </a:solidFill>
          <a:ln w="9525" cap="flat" cmpd="sng">
            <a:solidFill>
              <a:schemeClr val="dk1"/>
            </a:solidFill>
            <a:prstDash val="solid"/>
            <a:round/>
            <a:headEnd type="none" w="sm" len="sm"/>
            <a:tailEnd type="none" w="sm" len="sm"/>
          </a:ln>
        </p:spPr>
      </p:pic>
      <p:pic>
        <p:nvPicPr>
          <p:cNvPr id="165" name="Google Shape;165;p11"/>
          <p:cNvPicPr preferRelativeResize="0"/>
          <p:nvPr/>
        </p:nvPicPr>
        <p:blipFill rotWithShape="1">
          <a:blip r:embed="rId4">
            <a:alphaModFix/>
          </a:blip>
          <a:srcRect/>
          <a:stretch/>
        </p:blipFill>
        <p:spPr>
          <a:xfrm rot="10511905">
            <a:off x="1551428" y="3343761"/>
            <a:ext cx="2272567" cy="1704425"/>
          </a:xfrm>
          <a:prstGeom prst="rect">
            <a:avLst/>
          </a:prstGeom>
          <a:solidFill>
            <a:schemeClr val="lt1"/>
          </a:solidFill>
          <a:ln w="9525" cap="flat" cmpd="sng">
            <a:solidFill>
              <a:schemeClr val="dk1"/>
            </a:solidFill>
            <a:prstDash val="solid"/>
            <a:round/>
            <a:headEnd type="none" w="sm" len="sm"/>
            <a:tailEnd type="none" w="sm" len="sm"/>
          </a:ln>
        </p:spPr>
      </p:pic>
      <p:pic>
        <p:nvPicPr>
          <p:cNvPr id="166" name="Google Shape;166;p11"/>
          <p:cNvPicPr preferRelativeResize="0"/>
          <p:nvPr/>
        </p:nvPicPr>
        <p:blipFill rotWithShape="1">
          <a:blip r:embed="rId5">
            <a:alphaModFix/>
          </a:blip>
          <a:srcRect/>
          <a:stretch/>
        </p:blipFill>
        <p:spPr>
          <a:xfrm rot="403216">
            <a:off x="376426" y="1167515"/>
            <a:ext cx="2819673" cy="2114738"/>
          </a:xfrm>
          <a:prstGeom prst="rect">
            <a:avLst/>
          </a:prstGeom>
          <a:solidFill>
            <a:schemeClr val="lt1"/>
          </a:solidFill>
          <a:ln w="9525" cap="flat" cmpd="sng">
            <a:solidFill>
              <a:schemeClr val="dk1"/>
            </a:solidFill>
            <a:prstDash val="solid"/>
            <a:round/>
            <a:headEnd type="none" w="sm" len="sm"/>
            <a:tailEnd type="none" w="sm" len="sm"/>
          </a:ln>
        </p:spPr>
      </p:pic>
      <p:pic>
        <p:nvPicPr>
          <p:cNvPr id="167" name="Google Shape;167;p11"/>
          <p:cNvPicPr preferRelativeResize="0"/>
          <p:nvPr/>
        </p:nvPicPr>
        <p:blipFill>
          <a:blip r:embed="rId6">
            <a:alphaModFix/>
          </a:blip>
          <a:stretch>
            <a:fillRect/>
          </a:stretch>
        </p:blipFill>
        <p:spPr>
          <a:xfrm rot="4200486">
            <a:off x="549275" y="4880407"/>
            <a:ext cx="2032623" cy="1524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609d9b3873_0_0"/>
          <p:cNvSpPr txBox="1">
            <a:spLocks noGrp="1"/>
          </p:cNvSpPr>
          <p:nvPr>
            <p:ph type="title"/>
          </p:nvPr>
        </p:nvSpPr>
        <p:spPr>
          <a:xfrm>
            <a:off x="685800" y="533400"/>
            <a:ext cx="7772400" cy="129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Number </a:t>
            </a:r>
            <a:r>
              <a:rPr lang="en-US" dirty="0" smtClean="0"/>
              <a:t>Routine</a:t>
            </a:r>
            <a:br>
              <a:rPr lang="en-US" dirty="0" smtClean="0"/>
            </a:br>
            <a:r>
              <a:rPr lang="en-US" dirty="0" smtClean="0"/>
              <a:t> Over/Under</a:t>
            </a:r>
            <a:endParaRPr dirty="0"/>
          </a:p>
        </p:txBody>
      </p:sp>
      <mc:AlternateContent xmlns:mc="http://schemas.openxmlformats.org/markup-compatibility/2006">
        <mc:Choice xmlns:a14="http://schemas.microsoft.com/office/drawing/2010/main" Requires="a14">
          <p:sp>
            <p:nvSpPr>
              <p:cNvPr id="98" name="Google Shape;98;g609d9b3873_0_0"/>
              <p:cNvSpPr txBox="1">
                <a:spLocks noGrp="1"/>
              </p:cNvSpPr>
              <p:nvPr>
                <p:ph type="body" idx="1"/>
              </p:nvPr>
            </p:nvSpPr>
            <p:spPr>
              <a:xfrm>
                <a:off x="685800" y="1981200"/>
                <a:ext cx="7772400" cy="4383024"/>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14:m>
                  <m:oMath xmlns:m="http://schemas.openxmlformats.org/officeDocument/2006/math">
                    <m:f>
                      <m:fPr>
                        <m:ctrlPr>
                          <a:rPr lang="bg-BG" sz="4400" i="1" dirty="0" smtClean="0">
                            <a:latin typeface="Cambria Math" charset="0"/>
                          </a:rPr>
                        </m:ctrlPr>
                      </m:fPr>
                      <m:num>
                        <m:r>
                          <a:rPr lang="en-US" sz="4400" b="0" i="1" dirty="0" smtClean="0">
                            <a:latin typeface="Cambria Math" charset="0"/>
                          </a:rPr>
                          <m:t>5</m:t>
                        </m:r>
                      </m:num>
                      <m:den>
                        <m:r>
                          <a:rPr lang="en-US" sz="4400" b="0" i="1" dirty="0" smtClean="0">
                            <a:latin typeface="Cambria Math" charset="0"/>
                          </a:rPr>
                          <m:t>8</m:t>
                        </m:r>
                      </m:den>
                    </m:f>
                  </m:oMath>
                </a14:m>
                <a:r>
                  <a:rPr lang="en-US" sz="4400" dirty="0" smtClean="0"/>
                  <a:t> + </a:t>
                </a:r>
                <a14:m>
                  <m:oMath xmlns:m="http://schemas.openxmlformats.org/officeDocument/2006/math">
                    <m:f>
                      <m:fPr>
                        <m:ctrlPr>
                          <a:rPr lang="bg-BG" sz="4400" i="1" smtClean="0">
                            <a:latin typeface="Cambria Math" charset="0"/>
                          </a:rPr>
                        </m:ctrlPr>
                      </m:fPr>
                      <m:num>
                        <m:r>
                          <a:rPr lang="en-US" sz="4400" b="0" i="1" smtClean="0">
                            <a:latin typeface="Cambria Math" charset="0"/>
                          </a:rPr>
                          <m:t>2</m:t>
                        </m:r>
                      </m:num>
                      <m:den>
                        <m:r>
                          <a:rPr lang="en-US" sz="4400" b="0" i="1" smtClean="0">
                            <a:latin typeface="Cambria Math" charset="0"/>
                          </a:rPr>
                          <m:t>4</m:t>
                        </m:r>
                      </m:den>
                    </m:f>
                    <m:r>
                      <a:rPr lang="en-US" sz="4400" b="0" i="0" smtClean="0">
                        <a:latin typeface="Cambria Math" charset="0"/>
                      </a:rPr>
                      <m:t> </m:t>
                    </m:r>
                  </m:oMath>
                </a14:m>
                <a:r>
                  <a:rPr lang="en-US" sz="4400" dirty="0" smtClean="0"/>
                  <a:t> over/under 1</a:t>
                </a:r>
              </a:p>
              <a:p>
                <a:pPr marL="0" lvl="0" indent="0" algn="l" rtl="0">
                  <a:spcBef>
                    <a:spcPts val="640"/>
                  </a:spcBef>
                  <a:spcAft>
                    <a:spcPts val="0"/>
                  </a:spcAft>
                  <a:buNone/>
                </a:pPr>
                <a14:m>
                  <m:oMath xmlns:m="http://schemas.openxmlformats.org/officeDocument/2006/math">
                    <m:f>
                      <m:fPr>
                        <m:ctrlPr>
                          <a:rPr lang="bg-BG" sz="4400" i="1" dirty="0" smtClean="0">
                            <a:latin typeface="Cambria Math" charset="0"/>
                          </a:rPr>
                        </m:ctrlPr>
                      </m:fPr>
                      <m:num>
                        <m:r>
                          <a:rPr lang="en-US" sz="4400" b="0" i="1" dirty="0" smtClean="0">
                            <a:latin typeface="Cambria Math" charset="0"/>
                          </a:rPr>
                          <m:t>1</m:t>
                        </m:r>
                      </m:num>
                      <m:den>
                        <m:r>
                          <a:rPr lang="en-US" sz="4400" b="0" i="1" dirty="0" smtClean="0">
                            <a:latin typeface="Cambria Math" charset="0"/>
                          </a:rPr>
                          <m:t>3</m:t>
                        </m:r>
                      </m:den>
                    </m:f>
                  </m:oMath>
                </a14:m>
                <a:r>
                  <a:rPr lang="en-US" sz="4400" dirty="0" smtClean="0"/>
                  <a:t> + </a:t>
                </a:r>
                <a14:m>
                  <m:oMath xmlns:m="http://schemas.openxmlformats.org/officeDocument/2006/math">
                    <m:f>
                      <m:fPr>
                        <m:ctrlPr>
                          <a:rPr lang="bg-BG" sz="4400" i="1" dirty="0" smtClean="0">
                            <a:latin typeface="Cambria Math" charset="0"/>
                          </a:rPr>
                        </m:ctrlPr>
                      </m:fPr>
                      <m:num>
                        <m:r>
                          <a:rPr lang="en-US" sz="4400" b="0" i="1" dirty="0" smtClean="0">
                            <a:latin typeface="Cambria Math" charset="0"/>
                          </a:rPr>
                          <m:t>2</m:t>
                        </m:r>
                      </m:num>
                      <m:den>
                        <m:r>
                          <a:rPr lang="en-US" sz="4400" b="0" i="1" dirty="0" smtClean="0">
                            <a:latin typeface="Cambria Math" charset="0"/>
                          </a:rPr>
                          <m:t>6</m:t>
                        </m:r>
                      </m:den>
                    </m:f>
                  </m:oMath>
                </a14:m>
                <a:r>
                  <a:rPr lang="en-US" sz="4400" dirty="0" smtClean="0"/>
                  <a:t>  over/under 1</a:t>
                </a:r>
              </a:p>
              <a:p>
                <a:pPr marL="0" lvl="0" indent="0" algn="l" rtl="0">
                  <a:spcBef>
                    <a:spcPts val="640"/>
                  </a:spcBef>
                  <a:spcAft>
                    <a:spcPts val="0"/>
                  </a:spcAft>
                  <a:buNone/>
                </a:pPr>
                <a:r>
                  <a:rPr lang="en-US" sz="4400" dirty="0" smtClean="0"/>
                  <a:t>1 </a:t>
                </a:r>
                <a14:m>
                  <m:oMath xmlns:m="http://schemas.openxmlformats.org/officeDocument/2006/math">
                    <m:f>
                      <m:fPr>
                        <m:ctrlPr>
                          <a:rPr lang="bg-BG" sz="4400" i="1" dirty="0" smtClean="0">
                            <a:latin typeface="Cambria Math" charset="0"/>
                          </a:rPr>
                        </m:ctrlPr>
                      </m:fPr>
                      <m:num>
                        <m:r>
                          <a:rPr lang="en-US" sz="4400" b="0" i="1" dirty="0" smtClean="0">
                            <a:latin typeface="Cambria Math" charset="0"/>
                          </a:rPr>
                          <m:t>5</m:t>
                        </m:r>
                      </m:num>
                      <m:den>
                        <m:r>
                          <a:rPr lang="en-US" sz="4400" b="0" i="1" dirty="0" smtClean="0">
                            <a:latin typeface="Cambria Math" charset="0"/>
                          </a:rPr>
                          <m:t>10</m:t>
                        </m:r>
                      </m:den>
                    </m:f>
                  </m:oMath>
                </a14:m>
                <a:r>
                  <a:rPr lang="en-US" sz="4400" dirty="0" smtClean="0"/>
                  <a:t> + </a:t>
                </a:r>
                <a14:m>
                  <m:oMath xmlns:m="http://schemas.openxmlformats.org/officeDocument/2006/math">
                    <m:f>
                      <m:fPr>
                        <m:ctrlPr>
                          <a:rPr lang="bg-BG" sz="4400" i="1" dirty="0" smtClean="0">
                            <a:latin typeface="Cambria Math" charset="0"/>
                          </a:rPr>
                        </m:ctrlPr>
                      </m:fPr>
                      <m:num>
                        <m:r>
                          <a:rPr lang="en-US" sz="4400" b="0" i="1" dirty="0" smtClean="0">
                            <a:latin typeface="Cambria Math" charset="0"/>
                          </a:rPr>
                          <m:t>2</m:t>
                        </m:r>
                      </m:num>
                      <m:den>
                        <m:r>
                          <a:rPr lang="en-US" sz="4400" b="0" i="1" dirty="0" smtClean="0">
                            <a:latin typeface="Cambria Math" charset="0"/>
                          </a:rPr>
                          <m:t>3</m:t>
                        </m:r>
                      </m:den>
                    </m:f>
                  </m:oMath>
                </a14:m>
                <a:r>
                  <a:rPr lang="en-US" sz="4400" dirty="0" smtClean="0"/>
                  <a:t>  over/under 2</a:t>
                </a:r>
              </a:p>
              <a:p>
                <a:pPr marL="0" lvl="0" indent="0" algn="l" rtl="0">
                  <a:spcBef>
                    <a:spcPts val="640"/>
                  </a:spcBef>
                  <a:spcAft>
                    <a:spcPts val="0"/>
                  </a:spcAft>
                  <a:buNone/>
                </a:pPr>
                <a:r>
                  <a:rPr lang="en-US" sz="4400" dirty="0" smtClean="0"/>
                  <a:t>2 </a:t>
                </a:r>
                <a14:m>
                  <m:oMath xmlns:m="http://schemas.openxmlformats.org/officeDocument/2006/math">
                    <m:f>
                      <m:fPr>
                        <m:ctrlPr>
                          <a:rPr lang="bg-BG" sz="4400" i="1" dirty="0" smtClean="0">
                            <a:latin typeface="Cambria Math" charset="0"/>
                          </a:rPr>
                        </m:ctrlPr>
                      </m:fPr>
                      <m:num>
                        <m:r>
                          <a:rPr lang="en-US" sz="4400" b="0" i="1" dirty="0" smtClean="0">
                            <a:latin typeface="Cambria Math" charset="0"/>
                          </a:rPr>
                          <m:t>2</m:t>
                        </m:r>
                      </m:num>
                      <m:den>
                        <m:r>
                          <a:rPr lang="en-US" sz="4400" b="0" i="1" dirty="0" smtClean="0">
                            <a:latin typeface="Cambria Math" charset="0"/>
                          </a:rPr>
                          <m:t>4</m:t>
                        </m:r>
                      </m:den>
                    </m:f>
                  </m:oMath>
                </a14:m>
                <a:r>
                  <a:rPr lang="en-US" sz="4400" dirty="0" smtClean="0"/>
                  <a:t> + 2 </a:t>
                </a:r>
                <a14:m>
                  <m:oMath xmlns:m="http://schemas.openxmlformats.org/officeDocument/2006/math">
                    <m:f>
                      <m:fPr>
                        <m:ctrlPr>
                          <a:rPr lang="bg-BG" sz="4400" i="1" dirty="0" smtClean="0">
                            <a:latin typeface="Cambria Math" charset="0"/>
                          </a:rPr>
                        </m:ctrlPr>
                      </m:fPr>
                      <m:num>
                        <m:r>
                          <a:rPr lang="en-US" sz="4400" b="0" i="1" dirty="0" smtClean="0">
                            <a:latin typeface="Cambria Math" charset="0"/>
                          </a:rPr>
                          <m:t>4</m:t>
                        </m:r>
                      </m:num>
                      <m:den>
                        <m:r>
                          <a:rPr lang="en-US" sz="4400" b="0" i="1" dirty="0" smtClean="0">
                            <a:latin typeface="Cambria Math" charset="0"/>
                          </a:rPr>
                          <m:t>10</m:t>
                        </m:r>
                      </m:den>
                    </m:f>
                  </m:oMath>
                </a14:m>
                <a:r>
                  <a:rPr lang="en-US" sz="4400" dirty="0" smtClean="0"/>
                  <a:t>  over/under 5</a:t>
                </a:r>
                <a:endParaRPr sz="4400" dirty="0"/>
              </a:p>
            </p:txBody>
          </p:sp>
        </mc:Choice>
        <mc:Fallback>
          <p:sp>
            <p:nvSpPr>
              <p:cNvPr id="98" name="Google Shape;98;g609d9b3873_0_0"/>
              <p:cNvSpPr txBox="1">
                <a:spLocks noGrp="1" noRot="1" noChangeAspect="1" noMove="1" noResize="1" noEditPoints="1" noAdjustHandles="1" noChangeArrowheads="1" noChangeShapeType="1" noTextEdit="1"/>
              </p:cNvSpPr>
              <p:nvPr>
                <p:ph type="body" idx="1"/>
              </p:nvPr>
            </p:nvSpPr>
            <p:spPr>
              <a:xfrm>
                <a:off x="685800" y="1981200"/>
                <a:ext cx="7772400" cy="4383024"/>
              </a:xfrm>
              <a:prstGeom prst="rect">
                <a:avLst/>
              </a:prstGeom>
              <a:blipFill rotWithShape="0">
                <a:blip r:embed="rId3"/>
                <a:stretch>
                  <a:fillRect l="-3216" b="-27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
                                            <p:txEl>
                                              <p:pRg st="3" end="3"/>
                                            </p:txEl>
                                          </p:spTgt>
                                        </p:tgtEl>
                                        <p:attrNameLst>
                                          <p:attrName>style.visibility</p:attrName>
                                        </p:attrNameLst>
                                      </p:cBhvr>
                                      <p:to>
                                        <p:strVal val="visible"/>
                                      </p:to>
                                    </p:set>
                                    <p:anim calcmode="lin" valueType="num">
                                      <p:cBhvr additive="base">
                                        <p:cTn id="25"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685800" y="762000"/>
            <a:ext cx="7772400" cy="8381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Arial"/>
                <a:ea typeface="Arial"/>
                <a:cs typeface="Arial"/>
                <a:sym typeface="Arial"/>
              </a:rPr>
              <a:t>G/T Math Curriculum</a:t>
            </a:r>
            <a:endParaRPr/>
          </a:p>
        </p:txBody>
      </p:sp>
      <p:sp>
        <p:nvSpPr>
          <p:cNvPr id="104" name="Google Shape;104;p2"/>
          <p:cNvSpPr txBox="1">
            <a:spLocks noGrp="1"/>
          </p:cNvSpPr>
          <p:nvPr>
            <p:ph type="body" idx="1"/>
          </p:nvPr>
        </p:nvSpPr>
        <p:spPr>
          <a:xfrm>
            <a:off x="533400" y="1828800"/>
            <a:ext cx="8153399"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Common Core = mastery curriculum. </a:t>
            </a:r>
            <a:r>
              <a:rPr lang="en-US" sz="2200" b="0" i="0" u="none" strike="noStrike" cap="none">
                <a:solidFill>
                  <a:schemeClr val="dk1"/>
                </a:solidFill>
                <a:latin typeface="Arial"/>
                <a:ea typeface="Arial"/>
                <a:cs typeface="Arial"/>
                <a:sym typeface="Arial"/>
              </a:rPr>
              <a:t>The concepts studied will not be explicitly taught again, but students will be expected to apply them to future problem solving situations they encounter. Extension of CC meets the needs of students for when they enter Algebra 1 in 7</a:t>
            </a:r>
            <a:r>
              <a:rPr lang="en-US" sz="2200" b="0" i="0" u="none" strike="noStrike" cap="none" baseline="30000">
                <a:solidFill>
                  <a:schemeClr val="dk1"/>
                </a:solidFill>
                <a:latin typeface="Arial"/>
                <a:ea typeface="Arial"/>
                <a:cs typeface="Arial"/>
                <a:sym typeface="Arial"/>
              </a:rPr>
              <a:t>th</a:t>
            </a:r>
            <a:r>
              <a:rPr lang="en-US" sz="2200" b="0" i="0" u="none" strike="noStrike" cap="none">
                <a:solidFill>
                  <a:schemeClr val="dk1"/>
                </a:solidFill>
                <a:latin typeface="Arial"/>
                <a:ea typeface="Arial"/>
                <a:cs typeface="Arial"/>
                <a:sym typeface="Arial"/>
              </a:rPr>
              <a:t> grade.</a:t>
            </a:r>
            <a:endParaRPr/>
          </a:p>
          <a:p>
            <a:pPr marL="342900" marR="0" lvl="0" indent="-342900" algn="l" rtl="0">
              <a:lnSpc>
                <a:spcPct val="90000"/>
              </a:lnSpc>
              <a:spcBef>
                <a:spcPts val="440"/>
              </a:spcBef>
              <a:spcAft>
                <a:spcPts val="0"/>
              </a:spcAft>
              <a:buClr>
                <a:schemeClr val="dk1"/>
              </a:buClr>
              <a:buSzPts val="2200"/>
              <a:buFont typeface="Arial"/>
              <a:buNone/>
            </a:pPr>
            <a:endParaRPr sz="2200" b="1" i="0" u="none" strike="noStrike" cap="none">
              <a:solidFill>
                <a:schemeClr val="dk1"/>
              </a:solidFill>
              <a:latin typeface="Arial"/>
              <a:ea typeface="Arial"/>
              <a:cs typeface="Arial"/>
              <a:sym typeface="Arial"/>
            </a:endParaRPr>
          </a:p>
          <a:p>
            <a:pPr marL="342900" marR="0" lvl="0" indent="-342900" algn="l" rtl="0">
              <a:lnSpc>
                <a:spcPct val="90000"/>
              </a:lnSpc>
              <a:spcBef>
                <a:spcPts val="44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Emphasis on advanced level problem solving. </a:t>
            </a:r>
            <a:r>
              <a:rPr lang="en-US" sz="2200" b="0" i="0" u="none" strike="noStrike" cap="none">
                <a:solidFill>
                  <a:schemeClr val="dk1"/>
                </a:solidFill>
                <a:latin typeface="Arial"/>
                <a:ea typeface="Arial"/>
                <a:cs typeface="Arial"/>
                <a:sym typeface="Arial"/>
              </a:rPr>
              <a:t>Concepts are extended and applied through problem solving tasks with increased depth, complexity, and acceleration.</a:t>
            </a:r>
            <a:endParaRPr/>
          </a:p>
          <a:p>
            <a:pPr marL="342900" marR="0" lvl="0" indent="-342900" algn="l" rtl="0">
              <a:lnSpc>
                <a:spcPct val="90000"/>
              </a:lnSpc>
              <a:spcBef>
                <a:spcPts val="440"/>
              </a:spcBef>
              <a:spcAft>
                <a:spcPts val="0"/>
              </a:spcAft>
              <a:buClr>
                <a:schemeClr val="dk1"/>
              </a:buClr>
              <a:buSzPts val="550"/>
              <a:buFont typeface="Arial"/>
              <a:buNone/>
            </a:pPr>
            <a:endParaRPr sz="2200" b="1" i="0" u="none" strike="noStrike" cap="none">
              <a:solidFill>
                <a:schemeClr val="dk1"/>
              </a:solidFill>
              <a:latin typeface="Arial"/>
              <a:ea typeface="Arial"/>
              <a:cs typeface="Arial"/>
              <a:sym typeface="Arial"/>
            </a:endParaRPr>
          </a:p>
          <a:p>
            <a:pPr marL="342900" marR="0" lvl="0" indent="-342900" algn="l" rtl="0">
              <a:lnSpc>
                <a:spcPct val="90000"/>
              </a:lnSpc>
              <a:spcBef>
                <a:spcPts val="440"/>
              </a:spcBef>
              <a:spcAft>
                <a:spcPts val="0"/>
              </a:spcAft>
              <a:buClr>
                <a:schemeClr val="dk1"/>
              </a:buClr>
              <a:buSzPts val="2200"/>
              <a:buFont typeface="Arial"/>
              <a:buChar char="•"/>
            </a:pPr>
            <a:r>
              <a:rPr lang="en-US" sz="2200" b="1" i="0" u="none" strike="noStrike" cap="none">
                <a:solidFill>
                  <a:schemeClr val="dk1"/>
                </a:solidFill>
                <a:latin typeface="Arial"/>
                <a:ea typeface="Arial"/>
                <a:cs typeface="Arial"/>
                <a:sym typeface="Arial"/>
              </a:rPr>
              <a:t>Unit format. </a:t>
            </a:r>
            <a:r>
              <a:rPr lang="en-US" sz="2200" b="0" i="0" u="none" strike="noStrike" cap="none">
                <a:solidFill>
                  <a:schemeClr val="dk1"/>
                </a:solidFill>
                <a:latin typeface="Arial"/>
                <a:ea typeface="Arial"/>
                <a:cs typeface="Arial"/>
                <a:sym typeface="Arial"/>
              </a:rPr>
              <a:t>Within each unit, concepts are taught, practice is given, and students are assessed using tasks, projects, tests, and teacher observation based upon student performance during instruction.</a:t>
            </a:r>
            <a:endParaRPr/>
          </a:p>
          <a:p>
            <a:pPr marL="342900" marR="0" lvl="0" indent="-342900" algn="l" rtl="0">
              <a:lnSpc>
                <a:spcPct val="90000"/>
              </a:lnSpc>
              <a:spcBef>
                <a:spcPts val="44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Largest Hamburger Ever?</a:t>
            </a:r>
            <a:endParaRPr lang="en-US" dirty="0"/>
          </a:p>
        </p:txBody>
      </p:sp>
      <p:sp>
        <p:nvSpPr>
          <p:cNvPr id="4" name="TextBox 3"/>
          <p:cNvSpPr txBox="1"/>
          <p:nvPr/>
        </p:nvSpPr>
        <p:spPr>
          <a:xfrm>
            <a:off x="932688" y="2066544"/>
            <a:ext cx="3803904" cy="4031873"/>
          </a:xfrm>
          <a:prstGeom prst="rect">
            <a:avLst/>
          </a:prstGeom>
          <a:noFill/>
          <a:ln w="57150">
            <a:solidFill>
              <a:schemeClr val="tx1"/>
            </a:solidFill>
          </a:ln>
        </p:spPr>
        <p:txBody>
          <a:bodyPr wrap="square" rtlCol="0">
            <a:spAutoFit/>
          </a:bodyPr>
          <a:lstStyle/>
          <a:p>
            <a:r>
              <a:rPr lang="en-US" sz="1600" dirty="0"/>
              <a:t>The burger started out weighing 270 pounds and ended up weighing 180 pounds after cooking.  </a:t>
            </a:r>
          </a:p>
          <a:p>
            <a:endParaRPr lang="en-US" sz="1600" dirty="0"/>
          </a:p>
          <a:p>
            <a:r>
              <a:rPr lang="en-US" sz="1600" dirty="0"/>
              <a:t>I have consumed burgers that weighed one pound before cooking. </a:t>
            </a:r>
          </a:p>
          <a:p>
            <a:endParaRPr lang="en-US" sz="1600" dirty="0"/>
          </a:p>
          <a:p>
            <a:r>
              <a:rPr lang="en-US" sz="1600" dirty="0"/>
              <a:t> Assuming the weight of the original beef, beef that becomes grease and final burger weight are proportional, what part of the original one-pound burger should remain after cooking?</a:t>
            </a:r>
          </a:p>
          <a:p>
            <a:endParaRPr lang="en-US" sz="1600" dirty="0"/>
          </a:p>
          <a:p>
            <a:r>
              <a:rPr lang="en-US" sz="1600" dirty="0"/>
              <a:t>If the restaurant wants to have a 400-pound patty after it has been cooked, what weight should they start out with?</a:t>
            </a:r>
            <a:endParaRPr lang="en-US" sz="1600" dirty="0"/>
          </a:p>
        </p:txBody>
      </p:sp>
      <p:sp>
        <p:nvSpPr>
          <p:cNvPr id="5" name="TextBox 4"/>
          <p:cNvSpPr txBox="1"/>
          <p:nvPr/>
        </p:nvSpPr>
        <p:spPr>
          <a:xfrm>
            <a:off x="4965192" y="3143761"/>
            <a:ext cx="3493008" cy="2800767"/>
          </a:xfrm>
          <a:prstGeom prst="rect">
            <a:avLst/>
          </a:prstGeom>
          <a:noFill/>
          <a:ln w="57150">
            <a:solidFill>
              <a:schemeClr val="tx1"/>
            </a:solidFill>
          </a:ln>
        </p:spPr>
        <p:txBody>
          <a:bodyPr wrap="square" rtlCol="0">
            <a:spAutoFit/>
          </a:bodyPr>
          <a:lstStyle/>
          <a:p>
            <a:r>
              <a:rPr lang="en-US" sz="1600" dirty="0"/>
              <a:t>It takes 20 hours to bake 270 pounds of hamburger and eight  hours to cool it in a freezer.</a:t>
            </a:r>
          </a:p>
          <a:p>
            <a:endParaRPr lang="en-US" sz="1600" dirty="0"/>
          </a:p>
          <a:p>
            <a:r>
              <a:rPr lang="en-US" sz="1600" dirty="0"/>
              <a:t>I only have 5 hours to bake my hamburger.  </a:t>
            </a:r>
          </a:p>
          <a:p>
            <a:endParaRPr lang="en-US" sz="1600" dirty="0"/>
          </a:p>
          <a:p>
            <a:r>
              <a:rPr lang="en-US" sz="1600" dirty="0"/>
              <a:t>Approximately how many pounds of hamburger will I be able to bake in that time period if it is proportional to the original hamburger?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20" y="1073754"/>
            <a:ext cx="2468880" cy="1747837"/>
          </a:xfrm>
          <a:prstGeom prst="rect">
            <a:avLst/>
          </a:prstGeom>
        </p:spPr>
      </p:pic>
    </p:spTree>
    <p:extLst>
      <p:ext uri="{BB962C8B-B14F-4D97-AF65-F5344CB8AC3E}">
        <p14:creationId xmlns:p14="http://schemas.microsoft.com/office/powerpoint/2010/main" val="164213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533400" y="381000"/>
            <a:ext cx="8153399" cy="1295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900"/>
              <a:buFont typeface="Arial"/>
              <a:buNone/>
            </a:pPr>
            <a:r>
              <a:rPr lang="en-US" sz="3600" b="1" i="0" u="none" strike="noStrike" cap="none">
                <a:solidFill>
                  <a:schemeClr val="dk1"/>
                </a:solidFill>
                <a:latin typeface="Arial"/>
                <a:ea typeface="Arial"/>
                <a:cs typeface="Arial"/>
                <a:sym typeface="Arial"/>
              </a:rPr>
              <a:t>The Standards for </a:t>
            </a:r>
            <a:br>
              <a:rPr lang="en-US" sz="3600" b="1"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Mathematical Practices</a:t>
            </a:r>
            <a:endParaRPr/>
          </a:p>
        </p:txBody>
      </p:sp>
      <p:sp>
        <p:nvSpPr>
          <p:cNvPr id="110" name="Google Shape;110;p3"/>
          <p:cNvSpPr txBox="1">
            <a:spLocks noGrp="1"/>
          </p:cNvSpPr>
          <p:nvPr>
            <p:ph type="body" idx="1"/>
          </p:nvPr>
        </p:nvSpPr>
        <p:spPr>
          <a:xfrm>
            <a:off x="685800" y="1981200"/>
            <a:ext cx="7772400" cy="4419599"/>
          </a:xfrm>
          <a:prstGeom prst="rect">
            <a:avLst/>
          </a:prstGeom>
          <a:noFill/>
          <a:ln>
            <a:noFill/>
          </a:ln>
        </p:spPr>
        <p:txBody>
          <a:bodyPr spcFirstLastPara="1" wrap="square" lIns="91425" tIns="45700" rIns="91425" bIns="45700" anchor="t" anchorCtr="0">
            <a:noAutofit/>
          </a:bodyPr>
          <a:lstStyle/>
          <a:p>
            <a:pPr marL="514350" marR="0" lvl="0" indent="-514350" algn="l" rtl="0">
              <a:lnSpc>
                <a:spcPct val="80000"/>
              </a:lnSpc>
              <a:spcBef>
                <a:spcPts val="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Make sense of problems and persevere in solving them</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Reason abstractly and quantitatively</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Construct viable arguments and critique the reasoning of others</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Model with mathematics</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Use appropriate tools strategically</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Attend to precision</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Look for and make use of structure</a:t>
            </a:r>
            <a:endParaRPr/>
          </a:p>
          <a:p>
            <a:pPr marL="514350" marR="0" lvl="0" indent="-514350" algn="l" rtl="0">
              <a:lnSpc>
                <a:spcPct val="80000"/>
              </a:lnSpc>
              <a:spcBef>
                <a:spcPts val="540"/>
              </a:spcBef>
              <a:spcAft>
                <a:spcPts val="0"/>
              </a:spcAft>
              <a:buClr>
                <a:schemeClr val="dk1"/>
              </a:buClr>
              <a:buSzPts val="2700"/>
              <a:buFont typeface="Arial"/>
              <a:buAutoNum type="arabicPeriod"/>
            </a:pPr>
            <a:r>
              <a:rPr lang="en-US" sz="2700" b="0" i="0" u="none">
                <a:solidFill>
                  <a:schemeClr val="dk1"/>
                </a:solidFill>
                <a:latin typeface="Arial"/>
                <a:ea typeface="Arial"/>
                <a:cs typeface="Arial"/>
                <a:sym typeface="Arial"/>
              </a:rPr>
              <a:t>Look for and express regularity in repeated reasoning</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0" y="524656"/>
            <a:ext cx="8814216" cy="130414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a:t>  Learn How Elementary Mathematics Fosters an Environment for </a:t>
            </a:r>
            <a:br>
              <a:rPr lang="en-US" sz="3200"/>
            </a:br>
            <a:r>
              <a:rPr lang="en-US" sz="3200"/>
              <a:t>Intellectual Growth</a:t>
            </a:r>
            <a:endParaRPr sz="3200"/>
          </a:p>
        </p:txBody>
      </p:sp>
      <p:sp>
        <p:nvSpPr>
          <p:cNvPr id="117" name="Google Shape;117;p4"/>
          <p:cNvSpPr txBox="1">
            <a:spLocks noGrp="1"/>
          </p:cNvSpPr>
          <p:nvPr>
            <p:ph type="body" idx="1"/>
          </p:nvPr>
        </p:nvSpPr>
        <p:spPr>
          <a:xfrm>
            <a:off x="685800" y="2458386"/>
            <a:ext cx="7772400" cy="36376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200"/>
              <a:buNone/>
            </a:pPr>
            <a:r>
              <a:rPr lang="en-US" u="sng">
                <a:solidFill>
                  <a:schemeClr val="hlink"/>
                </a:solidFill>
                <a:hlinkClick r:id="rId3"/>
              </a:rPr>
              <a:t>Math Video</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685800" y="179882"/>
            <a:ext cx="7772400" cy="132185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Arial"/>
                <a:ea typeface="Arial"/>
                <a:cs typeface="Arial"/>
                <a:sym typeface="Arial"/>
              </a:rPr>
              <a:t>How Students are Assessed</a:t>
            </a:r>
            <a:endParaRPr/>
          </a:p>
        </p:txBody>
      </p:sp>
      <p:sp>
        <p:nvSpPr>
          <p:cNvPr id="123" name="Google Shape;123;p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Teacher-made tests and quizzes</a:t>
            </a:r>
            <a:endParaRPr sz="3000"/>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Problem Solving Tasks </a:t>
            </a:r>
            <a:endParaRPr sz="3000" b="0"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Demonstration of the Mathematical Practices through teacher observation</a:t>
            </a:r>
            <a:endParaRPr sz="3000"/>
          </a:p>
          <a:p>
            <a:pPr marL="457200" marR="0" lvl="0" indent="-4191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Arial"/>
                <a:ea typeface="Arial"/>
                <a:cs typeface="Arial"/>
                <a:sym typeface="Arial"/>
              </a:rPr>
              <a:t>Completed projects </a:t>
            </a:r>
            <a:endParaRPr sz="3000" b="0" i="0" u="none" strike="noStrike" cap="none">
              <a:solidFill>
                <a:schemeClr val="dk1"/>
              </a:solidFill>
              <a:latin typeface="Arial"/>
              <a:ea typeface="Arial"/>
              <a:cs typeface="Arial"/>
              <a:sym typeface="Arial"/>
            </a:endParaRPr>
          </a:p>
          <a:p>
            <a:pPr marL="457200" marR="0" lvl="0" indent="-419100" algn="l" rtl="0">
              <a:lnSpc>
                <a:spcPct val="100000"/>
              </a:lnSpc>
              <a:spcBef>
                <a:spcPts val="0"/>
              </a:spcBef>
              <a:spcAft>
                <a:spcPts val="0"/>
              </a:spcAft>
              <a:buSzPts val="3000"/>
              <a:buChar char="•"/>
            </a:pPr>
            <a:r>
              <a:rPr lang="en-US" sz="3000" b="0" i="0" u="none" strike="noStrike" cap="none">
                <a:solidFill>
                  <a:schemeClr val="dk1"/>
                </a:solidFill>
                <a:latin typeface="Arial"/>
                <a:ea typeface="Arial"/>
                <a:cs typeface="Arial"/>
                <a:sym typeface="Arial"/>
              </a:rPr>
              <a:t>Participation in</a:t>
            </a:r>
            <a:r>
              <a:rPr lang="en-US" sz="3000"/>
              <a:t> class </a:t>
            </a:r>
            <a:endParaRPr sz="3000"/>
          </a:p>
          <a:p>
            <a:pPr marL="457200" marR="0" lvl="0" indent="-419100" algn="l" rtl="0">
              <a:lnSpc>
                <a:spcPct val="100000"/>
              </a:lnSpc>
              <a:spcBef>
                <a:spcPts val="0"/>
              </a:spcBef>
              <a:spcAft>
                <a:spcPts val="0"/>
              </a:spcAft>
              <a:buSzPts val="3000"/>
              <a:buChar char="•"/>
            </a:pPr>
            <a:r>
              <a:rPr lang="en-US" sz="3000"/>
              <a:t>discussions</a:t>
            </a:r>
            <a:endParaRPr sz="3000"/>
          </a:p>
        </p:txBody>
      </p:sp>
      <p:pic>
        <p:nvPicPr>
          <p:cNvPr id="124" name="Google Shape;124;p5"/>
          <p:cNvPicPr preferRelativeResize="0"/>
          <p:nvPr/>
        </p:nvPicPr>
        <p:blipFill rotWithShape="1">
          <a:blip r:embed="rId3">
            <a:alphaModFix/>
          </a:blip>
          <a:srcRect/>
          <a:stretch/>
        </p:blipFill>
        <p:spPr>
          <a:xfrm rot="-10633388">
            <a:off x="4960625" y="3885579"/>
            <a:ext cx="3332682" cy="2360323"/>
          </a:xfrm>
          <a:prstGeom prst="rect">
            <a:avLst/>
          </a:prstGeom>
          <a:solidFill>
            <a:schemeClr val="lt1"/>
          </a:solid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5800" y="381000"/>
            <a:ext cx="7772400" cy="1295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Arial"/>
                <a:ea typeface="Arial"/>
                <a:cs typeface="Arial"/>
                <a:sym typeface="Arial"/>
              </a:rPr>
              <a:t>Grading</a:t>
            </a:r>
            <a:endParaRPr/>
          </a:p>
        </p:txBody>
      </p:sp>
      <p:sp>
        <p:nvSpPr>
          <p:cNvPr id="130" name="Google Shape;130;p6"/>
          <p:cNvSpPr txBox="1">
            <a:spLocks noGrp="1"/>
          </p:cNvSpPr>
          <p:nvPr>
            <p:ph type="body" idx="1"/>
          </p:nvPr>
        </p:nvSpPr>
        <p:spPr>
          <a:xfrm>
            <a:off x="-381000" y="1905000"/>
            <a:ext cx="8991600" cy="2133599"/>
          </a:xfrm>
          <a:prstGeom prst="rect">
            <a:avLst/>
          </a:prstGeom>
          <a:noFill/>
          <a:ln>
            <a:noFill/>
          </a:ln>
        </p:spPr>
        <p:txBody>
          <a:bodyPr spcFirstLastPara="1" wrap="square" lIns="91425" tIns="45700" rIns="91425" bIns="45700" anchor="t" anchorCtr="0">
            <a:noAutofit/>
          </a:bodyPr>
          <a:lstStyle/>
          <a:p>
            <a:pPr marL="1143000" marR="0" lvl="2" indent="-22860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Students expected to maintain at least a C average</a:t>
            </a:r>
            <a:endParaRPr/>
          </a:p>
          <a:p>
            <a:pPr marL="1143000" marR="0" lvl="2" indent="-22860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Grades are averaged from a variety of activities: quizzes, assessments, classwork, projects, discussions, presentations, teacher observation</a:t>
            </a:r>
            <a:endParaRPr/>
          </a:p>
        </p:txBody>
      </p:sp>
      <p:graphicFrame>
        <p:nvGraphicFramePr>
          <p:cNvPr id="131" name="Google Shape;131;p6"/>
          <p:cNvGraphicFramePr/>
          <p:nvPr/>
        </p:nvGraphicFramePr>
        <p:xfrm>
          <a:off x="914400" y="4038600"/>
          <a:ext cx="7543800" cy="2133600"/>
        </p:xfrm>
        <a:graphic>
          <a:graphicData uri="http://schemas.openxmlformats.org/drawingml/2006/table">
            <a:tbl>
              <a:tblPr>
                <a:noFill/>
                <a:tableStyleId>{C384A47D-F3C8-4A52-8E74-F1174CC3D19F}</a:tableStyleId>
              </a:tblPr>
              <a:tblGrid>
                <a:gridCol w="1685925"/>
                <a:gridCol w="5857875"/>
              </a:tblGrid>
              <a:tr h="457200">
                <a:tc gridSpan="2">
                  <a:txBody>
                    <a:bodyPr/>
                    <a:lstStyle/>
                    <a:p>
                      <a:pPr marL="0" marR="0" lvl="0" indent="0" algn="ctr" rtl="0">
                        <a:lnSpc>
                          <a:spcPct val="100000"/>
                        </a:lnSpc>
                        <a:spcBef>
                          <a:spcPts val="0"/>
                        </a:spcBef>
                        <a:spcAft>
                          <a:spcPts val="0"/>
                        </a:spcAft>
                        <a:buClr>
                          <a:schemeClr val="dk1"/>
                        </a:buClr>
                        <a:buSzPts val="600"/>
                        <a:buFont typeface="Arial"/>
                        <a:buNone/>
                      </a:pPr>
                      <a:r>
                        <a:rPr lang="en-US" sz="2400" b="1" i="0" u="sng" strike="noStrike" cap="none">
                          <a:solidFill>
                            <a:schemeClr val="dk1"/>
                          </a:solidFill>
                          <a:latin typeface="Arial"/>
                          <a:ea typeface="Arial"/>
                          <a:cs typeface="Arial"/>
                          <a:sym typeface="Arial"/>
                        </a:rPr>
                        <a:t>Grading Breakdown</a:t>
                      </a:r>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457200">
                <a:tc>
                  <a:txBody>
                    <a:bodyPr/>
                    <a:lstStyle/>
                    <a:p>
                      <a:pPr marL="0" marR="0" lvl="0"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Concepts</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n-US" sz="2400">
                          <a:solidFill>
                            <a:schemeClr val="dk1"/>
                          </a:solidFill>
                        </a:rPr>
                        <a:t>5</a:t>
                      </a:r>
                      <a:r>
                        <a:rPr lang="en-US" sz="2400" b="0" i="0" u="none" strike="noStrike" cap="none">
                          <a:solidFill>
                            <a:schemeClr val="dk1"/>
                          </a:solidFill>
                          <a:latin typeface="Arial"/>
                          <a:ea typeface="Arial"/>
                          <a:cs typeface="Arial"/>
                          <a:sym typeface="Arial"/>
                        </a:rPr>
                        <a:t>0% CW -- 50% Assessments</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22325">
                <a:tc>
                  <a:txBody>
                    <a:bodyPr/>
                    <a:lstStyle/>
                    <a:p>
                      <a:pPr marL="0" marR="0" lvl="0"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Problem Solving</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n-US" sz="2400">
                          <a:solidFill>
                            <a:schemeClr val="dk1"/>
                          </a:solidFill>
                        </a:rPr>
                        <a:t>5</a:t>
                      </a:r>
                      <a:r>
                        <a:rPr lang="en-US" sz="2400" b="0" i="0" u="none" strike="noStrike" cap="none">
                          <a:solidFill>
                            <a:schemeClr val="dk1"/>
                          </a:solidFill>
                          <a:latin typeface="Arial"/>
                          <a:ea typeface="Arial"/>
                          <a:cs typeface="Arial"/>
                          <a:sym typeface="Arial"/>
                        </a:rPr>
                        <a:t>0% CW -- 50% Problem Solving Tasks</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96875">
                <a:tc gridSpan="2">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Arial"/>
                          <a:ea typeface="Arial"/>
                          <a:cs typeface="Arial"/>
                          <a:sym typeface="Arial"/>
                        </a:rPr>
                        <a:t>A (90-100%), B (80-89%), C (70-79%), D (60-69%), E (0-59%)</a:t>
                      </a:r>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685800" y="381000"/>
            <a:ext cx="7772400" cy="1295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b="1" i="0" u="none" strike="noStrike" cap="none">
                <a:solidFill>
                  <a:schemeClr val="dk1"/>
                </a:solidFill>
                <a:latin typeface="Arial"/>
                <a:ea typeface="Arial"/>
                <a:cs typeface="Arial"/>
                <a:sym typeface="Arial"/>
              </a:rPr>
              <a:t>Homework</a:t>
            </a:r>
            <a:endParaRPr/>
          </a:p>
        </p:txBody>
      </p:sp>
      <p:sp>
        <p:nvSpPr>
          <p:cNvPr id="137" name="Google Shape;137;p7"/>
          <p:cNvSpPr txBox="1">
            <a:spLocks noGrp="1"/>
          </p:cNvSpPr>
          <p:nvPr>
            <p:ph type="body" idx="1"/>
          </p:nvPr>
        </p:nvSpPr>
        <p:spPr>
          <a:xfrm>
            <a:off x="-381000" y="1905000"/>
            <a:ext cx="8991600" cy="1066799"/>
          </a:xfrm>
          <a:prstGeom prst="rect">
            <a:avLst/>
          </a:prstGeom>
          <a:noFill/>
          <a:ln>
            <a:noFill/>
          </a:ln>
        </p:spPr>
        <p:txBody>
          <a:bodyPr spcFirstLastPara="1" wrap="square" lIns="91425" tIns="45700" rIns="91425" bIns="45700" anchor="t" anchorCtr="0">
            <a:noAutofit/>
          </a:bodyPr>
          <a:lstStyle/>
          <a:p>
            <a:pPr marL="1143000" marR="0" lvl="2" indent="-1905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Homework can be assigned Monday through </a:t>
            </a:r>
            <a:r>
              <a:rPr lang="en-US" sz="2000"/>
              <a:t>Thursday</a:t>
            </a:r>
            <a:r>
              <a:rPr lang="en-US" sz="2000" b="0" i="0" u="none" strike="noStrike" cap="none">
                <a:solidFill>
                  <a:schemeClr val="dk1"/>
                </a:solidFill>
                <a:latin typeface="Arial"/>
                <a:ea typeface="Arial"/>
                <a:cs typeface="Arial"/>
                <a:sym typeface="Arial"/>
              </a:rPr>
              <a:t> (Students check their own homework in class and take it home the same day.)</a:t>
            </a:r>
            <a:endParaRPr sz="2000" b="0" i="0" u="none" strike="noStrike" cap="none">
              <a:solidFill>
                <a:schemeClr val="dk1"/>
              </a:solidFill>
              <a:latin typeface="Arial"/>
              <a:ea typeface="Arial"/>
              <a:cs typeface="Arial"/>
              <a:sym typeface="Arial"/>
            </a:endParaRPr>
          </a:p>
          <a:p>
            <a:pPr marL="1143000" marR="0" lvl="0" indent="0" algn="l" rtl="0">
              <a:lnSpc>
                <a:spcPct val="90000"/>
              </a:lnSpc>
              <a:spcBef>
                <a:spcPts val="0"/>
              </a:spcBef>
              <a:spcAft>
                <a:spcPts val="0"/>
              </a:spcAft>
              <a:buNone/>
            </a:pPr>
            <a:endParaRPr sz="2000"/>
          </a:p>
          <a:p>
            <a:pPr marL="1143000" marR="0" lvl="2" indent="-190500" algn="l" rtl="0">
              <a:lnSpc>
                <a:spcPct val="90000"/>
              </a:lnSpc>
              <a:spcBef>
                <a:spcPts val="0"/>
              </a:spcBef>
              <a:spcAft>
                <a:spcPts val="0"/>
              </a:spcAft>
              <a:buSzPts val="2000"/>
              <a:buChar char="•"/>
            </a:pPr>
            <a:r>
              <a:rPr lang="en-US" sz="2000"/>
              <a:t>Students will keep track of their own homework completion </a:t>
            </a:r>
            <a:endParaRPr sz="2000"/>
          </a:p>
          <a:p>
            <a:pPr marL="1143000" marR="0" lvl="2" indent="-228600" algn="l" rtl="0">
              <a:lnSpc>
                <a:spcPct val="90000"/>
              </a:lnSpc>
              <a:spcBef>
                <a:spcPts val="30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a:p>
            <a:pPr marL="1143000" marR="0" lvl="2" indent="-190500" algn="l" rtl="0">
              <a:lnSpc>
                <a:spcPct val="90000"/>
              </a:lnSpc>
              <a:spcBef>
                <a:spcPts val="52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Please allow your child to follow the “30 Minute Rule” for homework</a:t>
            </a:r>
            <a:endParaRPr sz="2000"/>
          </a:p>
          <a:p>
            <a:pPr marL="1143000" marR="0" lvl="2" indent="-228600" algn="l" rtl="0">
              <a:lnSpc>
                <a:spcPct val="90000"/>
              </a:lnSpc>
              <a:spcBef>
                <a:spcPts val="300"/>
              </a:spcBef>
              <a:spcAft>
                <a:spcPts val="0"/>
              </a:spcAft>
              <a:buClr>
                <a:schemeClr val="dk1"/>
              </a:buClr>
              <a:buSzPts val="1500"/>
              <a:buFont typeface="Arial"/>
              <a:buNone/>
            </a:pPr>
            <a:endParaRPr sz="2000" b="0" i="0" u="none" strike="noStrike" cap="none">
              <a:solidFill>
                <a:schemeClr val="dk1"/>
              </a:solidFill>
              <a:latin typeface="Arial"/>
              <a:ea typeface="Arial"/>
              <a:cs typeface="Arial"/>
              <a:sym typeface="Arial"/>
            </a:endParaRPr>
          </a:p>
          <a:p>
            <a:pPr marL="1143000" marR="0" lvl="2" indent="-190500" algn="l" rtl="0">
              <a:lnSpc>
                <a:spcPct val="90000"/>
              </a:lnSpc>
              <a:spcBef>
                <a:spcPts val="52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Homework will be posted on the Canvas </a:t>
            </a:r>
            <a:r>
              <a:rPr lang="en-US" sz="2000"/>
              <a:t>assignments</a:t>
            </a:r>
            <a:r>
              <a:rPr lang="en-US" sz="2000" b="0" i="0" u="none" strike="noStrike" cap="none">
                <a:solidFill>
                  <a:schemeClr val="dk1"/>
                </a:solidFill>
                <a:latin typeface="Arial"/>
                <a:ea typeface="Arial"/>
                <a:cs typeface="Arial"/>
                <a:sym typeface="Arial"/>
              </a:rPr>
              <a:t> section</a:t>
            </a:r>
            <a:r>
              <a:rPr lang="en-US" sz="2000"/>
              <a:t>.</a:t>
            </a:r>
            <a:r>
              <a:rPr lang="en-US" sz="2000" b="0" i="0" u="none" strike="noStrike" cap="none">
                <a:solidFill>
                  <a:schemeClr val="dk1"/>
                </a:solidFill>
                <a:latin typeface="Arial"/>
                <a:ea typeface="Arial"/>
                <a:cs typeface="Arial"/>
                <a:sym typeface="Arial"/>
              </a:rPr>
              <a:t> Student is responsible for recording homework in agenda book daily.  </a:t>
            </a:r>
            <a:endParaRPr sz="2000"/>
          </a:p>
          <a:p>
            <a:pPr marL="1143000" marR="0" lvl="2" indent="-63500" algn="l" rtl="0">
              <a:lnSpc>
                <a:spcPct val="90000"/>
              </a:lnSpc>
              <a:spcBef>
                <a:spcPts val="520"/>
              </a:spcBef>
              <a:spcAft>
                <a:spcPts val="0"/>
              </a:spcAft>
              <a:buClr>
                <a:schemeClr val="dk1"/>
              </a:buClr>
              <a:buSzPts val="2600"/>
              <a:buFont typeface="Arial"/>
              <a:buNone/>
            </a:pPr>
            <a:endParaRPr sz="2600"/>
          </a:p>
          <a:p>
            <a:pPr marL="1143000" marR="0" lvl="2" indent="-190500" algn="l" rtl="0">
              <a:lnSpc>
                <a:spcPct val="90000"/>
              </a:lnSpc>
              <a:spcBef>
                <a:spcPts val="52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Homework Buddy/Goal of Autonomy</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None/>
            </a:pPr>
            <a:endParaRPr sz="18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1027</Words>
  <Application>Microsoft Macintosh PowerPoint</Application>
  <PresentationFormat>On-screen Show (4:3)</PresentationFormat>
  <Paragraphs>108</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Cambria Math</vt:lpstr>
      <vt:lpstr>Times New Roman</vt:lpstr>
      <vt:lpstr>Arial</vt:lpstr>
      <vt:lpstr>1_Portfolio</vt:lpstr>
      <vt:lpstr>Portfolio</vt:lpstr>
      <vt:lpstr>PowerPoint Presentation</vt:lpstr>
      <vt:lpstr>Number Routine  Over/Under</vt:lpstr>
      <vt:lpstr>G/T Math Curriculum</vt:lpstr>
      <vt:lpstr>The Largest Hamburger Ever?</vt:lpstr>
      <vt:lpstr>The Standards for  Mathematical Practices</vt:lpstr>
      <vt:lpstr>  Learn How Elementary Mathematics Fosters an Environment for  Intellectual Growth</vt:lpstr>
      <vt:lpstr>How Students are Assessed</vt:lpstr>
      <vt:lpstr>Grading</vt:lpstr>
      <vt:lpstr>Homework</vt:lpstr>
      <vt:lpstr>Problem Solving</vt:lpstr>
      <vt:lpstr> American Education Week</vt:lpstr>
      <vt:lpstr>Absences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5</cp:revision>
  <cp:lastPrinted>2019-09-18T14:59:10Z</cp:lastPrinted>
  <dcterms:modified xsi:type="dcterms:W3CDTF">2019-09-18T15:30:37Z</dcterms:modified>
</cp:coreProperties>
</file>